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6" r:id="rId2"/>
    <p:sldMasterId id="2147483735" r:id="rId3"/>
    <p:sldMasterId id="2147483744" r:id="rId4"/>
    <p:sldMasterId id="2147483753" r:id="rId5"/>
  </p:sldMasterIdLst>
  <p:notesMasterIdLst>
    <p:notesMasterId r:id="rId49"/>
  </p:notesMasterIdLst>
  <p:sldIdLst>
    <p:sldId id="256" r:id="rId6"/>
    <p:sldId id="262" r:id="rId7"/>
    <p:sldId id="258" r:id="rId8"/>
    <p:sldId id="265" r:id="rId9"/>
    <p:sldId id="263" r:id="rId10"/>
    <p:sldId id="259" r:id="rId11"/>
    <p:sldId id="297" r:id="rId12"/>
    <p:sldId id="264" r:id="rId13"/>
    <p:sldId id="282" r:id="rId14"/>
    <p:sldId id="366" r:id="rId15"/>
    <p:sldId id="283" r:id="rId16"/>
    <p:sldId id="299" r:id="rId17"/>
    <p:sldId id="300" r:id="rId18"/>
    <p:sldId id="284" r:id="rId19"/>
    <p:sldId id="269" r:id="rId20"/>
    <p:sldId id="271" r:id="rId21"/>
    <p:sldId id="272" r:id="rId22"/>
    <p:sldId id="268" r:id="rId23"/>
    <p:sldId id="316" r:id="rId24"/>
    <p:sldId id="313" r:id="rId25"/>
    <p:sldId id="319" r:id="rId26"/>
    <p:sldId id="302" r:id="rId27"/>
    <p:sldId id="348" r:id="rId28"/>
    <p:sldId id="335" r:id="rId29"/>
    <p:sldId id="350" r:id="rId30"/>
    <p:sldId id="363" r:id="rId31"/>
    <p:sldId id="352" r:id="rId32"/>
    <p:sldId id="270" r:id="rId33"/>
    <p:sldId id="285" r:id="rId34"/>
    <p:sldId id="286" r:id="rId35"/>
    <p:sldId id="288" r:id="rId36"/>
    <p:sldId id="278" r:id="rId37"/>
    <p:sldId id="306" r:id="rId38"/>
    <p:sldId id="273" r:id="rId39"/>
    <p:sldId id="314" r:id="rId40"/>
    <p:sldId id="276" r:id="rId41"/>
    <p:sldId id="291" r:id="rId42"/>
    <p:sldId id="292" r:id="rId43"/>
    <p:sldId id="293" r:id="rId44"/>
    <p:sldId id="364" r:id="rId45"/>
    <p:sldId id="365" r:id="rId46"/>
    <p:sldId id="318" r:id="rId47"/>
    <p:sldId id="317"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45" autoAdjust="0"/>
  </p:normalViewPr>
  <p:slideViewPr>
    <p:cSldViewPr>
      <p:cViewPr varScale="1">
        <p:scale>
          <a:sx n="106" d="100"/>
          <a:sy n="106" d="100"/>
        </p:scale>
        <p:origin x="1800" y="168"/>
      </p:cViewPr>
      <p:guideLst>
        <p:guide orient="horz" pos="2160"/>
        <p:guide pos="2880"/>
      </p:guideLst>
    </p:cSldViewPr>
  </p:slideViewPr>
  <p:outlineViewPr>
    <p:cViewPr>
      <p:scale>
        <a:sx n="33" d="100"/>
        <a:sy n="33" d="100"/>
      </p:scale>
      <p:origin x="0" y="183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731481481481481E-2"/>
          <c:y val="2.0408163265306121E-2"/>
          <c:w val="0.97685185185185186"/>
          <c:h val="0.96289424860853434"/>
        </c:manualLayout>
      </c:layout>
      <c:barChart>
        <c:barDir val="col"/>
        <c:grouping val="clustered"/>
        <c:varyColors val="0"/>
        <c:dLbls>
          <c:showLegendKey val="0"/>
          <c:showVal val="0"/>
          <c:showCatName val="0"/>
          <c:showSerName val="0"/>
          <c:showPercent val="0"/>
          <c:showBubbleSize val="0"/>
        </c:dLbls>
        <c:gapWidth val="150"/>
        <c:axId val="120654200"/>
        <c:axId val="1"/>
      </c:barChart>
      <c:catAx>
        <c:axId val="120654200"/>
        <c:scaling>
          <c:orientation val="minMax"/>
        </c:scaling>
        <c:delete val="0"/>
        <c:axPos val="b"/>
        <c:majorTickMark val="cross"/>
        <c:minorTickMark val="none"/>
        <c:tickLblPos val="nextTo"/>
        <c:spPr>
          <a:ln w="2748">
            <a:solidFill>
              <a:srgbClr val="000000"/>
            </a:solidFill>
            <a:prstDash val="solid"/>
          </a:ln>
        </c:spPr>
        <c:txPr>
          <a:bodyPr rot="0" vert="horz"/>
          <a:lstStyle/>
          <a:p>
            <a:pPr>
              <a:defRPr sz="865" b="0" i="0" u="none" strike="noStrike" baseline="0">
                <a:solidFill>
                  <a:srgbClr val="000000"/>
                </a:solidFill>
                <a:latin typeface="Arial Cyr"/>
                <a:ea typeface="Arial Cyr"/>
                <a:cs typeface="Arial Cyr"/>
              </a:defRPr>
            </a:pPr>
            <a:endParaRPr lang="ru-RU"/>
          </a:p>
        </c:txPr>
        <c:crossAx val="1"/>
        <c:crosses val="autoZero"/>
        <c:auto val="1"/>
        <c:lblAlgn val="ctr"/>
        <c:lblOffset val="100"/>
        <c:tickMarkSkip val="1"/>
        <c:noMultiLvlLbl val="0"/>
      </c:catAx>
      <c:valAx>
        <c:axId val="1"/>
        <c:scaling>
          <c:orientation val="minMax"/>
        </c:scaling>
        <c:delete val="0"/>
        <c:axPos val="l"/>
        <c:majorTickMark val="cross"/>
        <c:minorTickMark val="none"/>
        <c:tickLblPos val="nextTo"/>
        <c:spPr>
          <a:ln w="2748">
            <a:solidFill>
              <a:srgbClr val="000000"/>
            </a:solidFill>
            <a:prstDash val="solid"/>
          </a:ln>
        </c:spPr>
        <c:txPr>
          <a:bodyPr rot="0" vert="horz"/>
          <a:lstStyle/>
          <a:p>
            <a:pPr>
              <a:defRPr sz="865" b="0" i="0" u="none" strike="noStrike" baseline="0">
                <a:solidFill>
                  <a:srgbClr val="000000"/>
                </a:solidFill>
                <a:latin typeface="Arial Cyr"/>
                <a:ea typeface="Arial Cyr"/>
                <a:cs typeface="Arial Cyr"/>
              </a:defRPr>
            </a:pPr>
            <a:endParaRPr lang="ru-RU"/>
          </a:p>
        </c:txPr>
        <c:crossAx val="120654200"/>
        <c:crosses val="autoZero"/>
        <c:crossBetween val="between"/>
      </c:valAx>
      <c:spPr>
        <a:noFill/>
        <a:ln w="21980">
          <a:noFill/>
        </a:ln>
      </c:spPr>
    </c:plotArea>
    <c:plotVisOnly val="1"/>
    <c:dispBlanksAs val="gap"/>
    <c:showDLblsOverMax val="0"/>
  </c:chart>
  <c:spPr>
    <a:noFill/>
    <a:ln>
      <a:noFill/>
    </a:ln>
  </c:spPr>
  <c:txPr>
    <a:bodyPr/>
    <a:lstStyle/>
    <a:p>
      <a:pPr>
        <a:defRPr sz="865" b="0"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млн.рублей</a:t>
            </a:r>
            <a:r>
              <a:rPr lang="ru-RU" sz="1800" dirty="0">
                <a:latin typeface="Times New Roman" panose="02020603050405020304" pitchFamily="18" charset="0"/>
                <a:cs typeface="Times New Roman" panose="02020603050405020304" pitchFamily="18" charset="0"/>
              </a:rPr>
              <a:t>)</a:t>
            </a:r>
          </a:p>
        </c:rich>
      </c:tx>
      <c:layout>
        <c:manualLayout>
          <c:xMode val="edge"/>
          <c:yMode val="edge"/>
          <c:x val="0.36119387927864194"/>
          <c:y val="3.0359814981633527E-2"/>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33279191276909E-2"/>
          <c:y val="2.1105062400474019E-3"/>
          <c:w val="0.95416666666666672"/>
          <c:h val="0.90557882061332262"/>
        </c:manualLayout>
      </c:layout>
      <c:bar3DChart>
        <c:barDir val="col"/>
        <c:grouping val="clustered"/>
        <c:varyColors val="0"/>
        <c:ser>
          <c:idx val="0"/>
          <c:order val="0"/>
          <c:tx>
            <c:strRef>
              <c:f>Лист1!$A$2</c:f>
              <c:strCache>
                <c:ptCount val="1"/>
                <c:pt idx="0">
                  <c:v>Межбюджетные трансферты из ФФОМС</c:v>
                </c:pt>
              </c:strCache>
            </c:strRef>
          </c:tx>
          <c:spPr>
            <a:gradFill flip="none" rotWithShape="1">
              <a:gsLst>
                <a:gs pos="0">
                  <a:srgbClr val="7E1B2D"/>
                </a:gs>
                <a:gs pos="100000">
                  <a:srgbClr val="E58799">
                    <a:alpha val="83922"/>
                  </a:srgbClr>
                </a:gs>
                <a:gs pos="100000">
                  <a:srgbClr val="BA0000"/>
                </a:gs>
              </a:gsLst>
              <a:lin ang="16200000" scaled="1"/>
              <a:tileRect/>
            </a:gradFill>
            <a:ln>
              <a:solidFill>
                <a:schemeClr val="tx1"/>
              </a:solidFill>
            </a:ln>
            <a:effectLst/>
            <a:sp3d>
              <a:contourClr>
                <a:schemeClr val="tx1"/>
              </a:contourClr>
            </a:sp3d>
          </c:spPr>
          <c:invertIfNegative val="0"/>
          <c:dPt>
            <c:idx val="0"/>
            <c:invertIfNegative val="1"/>
            <c:bubble3D val="0"/>
            <c:extLst>
              <c:ext xmlns:c16="http://schemas.microsoft.com/office/drawing/2014/chart" uri="{C3380CC4-5D6E-409C-BE32-E72D297353CC}">
                <c16:uniqueId val="{00000002-B21E-49BB-AB81-5A86A722395F}"/>
              </c:ext>
            </c:extLst>
          </c:dPt>
          <c:dLbls>
            <c:dLbl>
              <c:idx val="0"/>
              <c:layout>
                <c:manualLayout>
                  <c:x val="-2.9955150268180142E-3"/>
                  <c:y val="0.121230344132294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1E-49BB-AB81-5A86A722395F}"/>
                </c:ext>
              </c:extLst>
            </c:dLbl>
            <c:dLbl>
              <c:idx val="1"/>
              <c:layout>
                <c:manualLayout>
                  <c:x val="2.083333333333257E-3"/>
                  <c:y val="0.109375"/>
                </c:manualLayout>
              </c:layout>
              <c:spPr>
                <a:noFill/>
                <a:ln>
                  <a:noFill/>
                </a:ln>
                <a:effectLst>
                  <a:glow rad="228600">
                    <a:schemeClr val="accent4">
                      <a:satMod val="175000"/>
                      <a:alpha val="40000"/>
                    </a:schemeClr>
                  </a:glow>
                  <a:softEdge rad="1397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C-4875-A5AA-DB54416053F1}"/>
                </c:ext>
              </c:extLst>
            </c:dLbl>
            <c:dLbl>
              <c:idx val="2"/>
              <c:layout>
                <c:manualLayout>
                  <c:x val="8.1979216193854444E-3"/>
                  <c:y val="0.1043272080616479"/>
                </c:manualLayout>
              </c:layout>
              <c:spPr>
                <a:noFill/>
                <a:ln>
                  <a:noFill/>
                </a:ln>
                <a:effectLst>
                  <a:softEdge rad="139700"/>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8.9006006153328612E-2"/>
                      <c:h val="6.9709543568464732E-2"/>
                    </c:manualLayout>
                  </c15:layout>
                </c:ext>
                <c:ext xmlns:c16="http://schemas.microsoft.com/office/drawing/2014/chart" uri="{C3380CC4-5D6E-409C-BE32-E72D297353CC}">
                  <c16:uniqueId val="{00000000-B21E-49BB-AB81-5A86A722395F}"/>
                </c:ext>
              </c:extLst>
            </c:dLbl>
            <c:spPr>
              <a:noFill/>
              <a:ln>
                <a:noFill/>
              </a:ln>
              <a:effectLst>
                <a:softEdge rad="1397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c:v>
                </c:pt>
                <c:pt idx="1">
                  <c:v>2017 год</c:v>
                </c:pt>
              </c:strCache>
            </c:strRef>
          </c:cat>
          <c:val>
            <c:numRef>
              <c:f>Лист1!$B$2:$C$2</c:f>
              <c:numCache>
                <c:formatCode>#,##0.0</c:formatCode>
                <c:ptCount val="2"/>
                <c:pt idx="0">
                  <c:v>19336.099999999999</c:v>
                </c:pt>
                <c:pt idx="1">
                  <c:v>20208.099999999999</c:v>
                </c:pt>
              </c:numCache>
            </c:numRef>
          </c:val>
          <c:extLst>
            <c:ext xmlns:c16="http://schemas.microsoft.com/office/drawing/2014/chart" uri="{C3380CC4-5D6E-409C-BE32-E72D297353CC}">
              <c16:uniqueId val="{00000002-10AC-4875-A5AA-DB54416053F1}"/>
            </c:ext>
          </c:extLst>
        </c:ser>
        <c:ser>
          <c:idx val="1"/>
          <c:order val="1"/>
          <c:tx>
            <c:strRef>
              <c:f>Лист1!$A$3</c:f>
              <c:strCache>
                <c:ptCount val="1"/>
                <c:pt idx="0">
                  <c:v>Трансферты ТФОМС др.субъектов РФ (межтерриториальные расчёты)</c:v>
                </c:pt>
              </c:strCache>
            </c:strRef>
          </c:tx>
          <c:spPr>
            <a:gradFill>
              <a:gsLst>
                <a:gs pos="100000">
                  <a:schemeClr val="accent3">
                    <a:lumMod val="50000"/>
                  </a:schemeClr>
                </a:gs>
                <a:gs pos="100000">
                  <a:srgbClr val="E58799">
                    <a:alpha val="83922"/>
                  </a:srgbClr>
                </a:gs>
              </a:gsLst>
              <a:lin ang="16200000" scaled="1"/>
            </a:gradFill>
            <a:ln>
              <a:solidFill>
                <a:schemeClr val="bg2">
                  <a:lumMod val="75000"/>
                </a:schemeClr>
              </a:solidFill>
            </a:ln>
            <a:effectLst/>
            <a:sp3d>
              <a:contourClr>
                <a:schemeClr val="bg2">
                  <a:lumMod val="75000"/>
                </a:schemeClr>
              </a:contourClr>
            </a:sp3d>
          </c:spPr>
          <c:invertIfNegative val="0"/>
          <c:dLbls>
            <c:dLbl>
              <c:idx val="0"/>
              <c:layout>
                <c:manualLayout>
                  <c:x val="3.6703911727288298E-2"/>
                  <c:y val="-6.034753954510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C-4875-A5AA-DB54416053F1}"/>
                </c:ext>
              </c:extLst>
            </c:dLbl>
            <c:dLbl>
              <c:idx val="1"/>
              <c:layout>
                <c:manualLayout>
                  <c:x val="3.9626761262136719E-2"/>
                  <c:y val="-5.6781408547997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AC-4875-A5AA-DB54416053F1}"/>
                </c:ext>
              </c:extLst>
            </c:dLbl>
            <c:dLbl>
              <c:idx val="2"/>
              <c:layout>
                <c:manualLayout>
                  <c:x val="2.4593764858156592E-2"/>
                  <c:y val="-4.5050385299348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1E-49BB-AB81-5A86A72239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c:v>
                </c:pt>
                <c:pt idx="1">
                  <c:v>2017 год</c:v>
                </c:pt>
              </c:strCache>
            </c:strRef>
          </c:cat>
          <c:val>
            <c:numRef>
              <c:f>Лист1!$B$3:$C$3</c:f>
              <c:numCache>
                <c:formatCode>General</c:formatCode>
                <c:ptCount val="2"/>
                <c:pt idx="0" formatCode="#,##0.0">
                  <c:v>324.39999999999998</c:v>
                </c:pt>
                <c:pt idx="1">
                  <c:v>509.9</c:v>
                </c:pt>
              </c:numCache>
            </c:numRef>
          </c:val>
          <c:extLst>
            <c:ext xmlns:c16="http://schemas.microsoft.com/office/drawing/2014/chart" uri="{C3380CC4-5D6E-409C-BE32-E72D297353CC}">
              <c16:uniqueId val="{00000005-10AC-4875-A5AA-DB54416053F1}"/>
            </c:ext>
          </c:extLst>
        </c:ser>
        <c:dLbls>
          <c:showLegendKey val="0"/>
          <c:showVal val="0"/>
          <c:showCatName val="0"/>
          <c:showSerName val="0"/>
          <c:showPercent val="0"/>
          <c:showBubbleSize val="0"/>
        </c:dLbls>
        <c:gapWidth val="110"/>
        <c:gapDepth val="50"/>
        <c:shape val="box"/>
        <c:axId val="126188584"/>
        <c:axId val="1"/>
        <c:axId val="0"/>
      </c:bar3DChart>
      <c:catAx>
        <c:axId val="1261885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min val="0"/>
        </c:scaling>
        <c:delete val="1"/>
        <c:axPos val="l"/>
        <c:numFmt formatCode="#,##0.0" sourceLinked="1"/>
        <c:majorTickMark val="out"/>
        <c:minorTickMark val="none"/>
        <c:tickLblPos val="nextTo"/>
        <c:crossAx val="126188584"/>
        <c:crosses val="autoZero"/>
        <c:crossBetween val="between"/>
      </c:valAx>
      <c:spPr>
        <a:noFill/>
        <a:ln>
          <a:noFill/>
        </a:ln>
        <a:effectLst/>
      </c:spPr>
    </c:plotArea>
    <c:legend>
      <c:legendPos val="r"/>
      <c:layout>
        <c:manualLayout>
          <c:xMode val="edge"/>
          <c:yMode val="edge"/>
          <c:x val="0.81005375636611943"/>
          <c:y val="0.25830852127541382"/>
          <c:w val="0.18994628245739797"/>
          <c:h val="0.251280968781246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0"/>
            </a:pPr>
            <a:r>
              <a:rPr lang="ru-RU" sz="1400" b="0" dirty="0"/>
              <a:t>( </a:t>
            </a:r>
            <a:r>
              <a:rPr lang="ru-RU" sz="1400" b="0" dirty="0" err="1"/>
              <a:t>тыс.рублей</a:t>
            </a:r>
            <a:r>
              <a:rPr lang="ru-RU" sz="1400" b="0" dirty="0"/>
              <a:t>)</a:t>
            </a:r>
          </a:p>
        </c:rich>
      </c:tx>
      <c:layout>
        <c:manualLayout>
          <c:xMode val="edge"/>
          <c:yMode val="edge"/>
          <c:x val="0.15051543582750335"/>
          <c:y val="8.1121940286730573E-2"/>
        </c:manualLayout>
      </c:layout>
      <c:overlay val="0"/>
      <c:spPr>
        <a:noFill/>
        <a:ln w="21988">
          <a:noFill/>
        </a:ln>
      </c:spPr>
    </c:title>
    <c:autoTitleDeleted val="0"/>
    <c:view3D>
      <c:rotX val="15"/>
      <c:rotY val="20"/>
      <c:depthPercent val="100"/>
      <c:rAngAx val="1"/>
    </c:view3D>
    <c:floor>
      <c:thickness val="0"/>
      <c:spPr>
        <a:solidFill>
          <a:schemeClr val="accent5">
            <a:lumMod val="20000"/>
            <a:lumOff val="80000"/>
          </a:schemeClr>
        </a:solid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9.2592592592592587E-3"/>
          <c:y val="1.9642228626261498E-4"/>
          <c:w val="0.97376543209876543"/>
          <c:h val="0.91057254547570632"/>
        </c:manualLayout>
      </c:layout>
      <c:bar3DChart>
        <c:barDir val="col"/>
        <c:grouping val="clustered"/>
        <c:varyColors val="0"/>
        <c:ser>
          <c:idx val="0"/>
          <c:order val="0"/>
          <c:tx>
            <c:strRef>
              <c:f>Лист1!$B$1</c:f>
              <c:strCache>
                <c:ptCount val="1"/>
                <c:pt idx="0">
                  <c:v>2016 год</c:v>
                </c:pt>
              </c:strCache>
            </c:strRef>
          </c:tx>
          <c:spPr>
            <a:solidFill>
              <a:schemeClr val="accent3">
                <a:lumMod val="75000"/>
                <a:alpha val="79000"/>
              </a:schemeClr>
            </a:solidFill>
            <a:ln>
              <a:solidFill>
                <a:schemeClr val="accent6">
                  <a:lumMod val="75000"/>
                </a:schemeClr>
              </a:solidFill>
            </a:ln>
            <a:effectLst/>
            <a:sp3d/>
          </c:spPr>
          <c:invertIfNegative val="0"/>
          <c:dLbls>
            <c:dLbl>
              <c:idx val="0"/>
              <c:layout>
                <c:manualLayout>
                  <c:x val="-1.0232276546862081E-17"/>
                  <c:y val="4.9979801469996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C-46B7-B1BF-A2618F17D488}"/>
                </c:ext>
              </c:extLst>
            </c:dLbl>
            <c:dLbl>
              <c:idx val="1"/>
              <c:layout>
                <c:manualLayout>
                  <c:x val="2.2325224911259427E-3"/>
                  <c:y val="4.9979801469996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C-46B7-B1BF-A2618F17D488}"/>
                </c:ext>
              </c:extLst>
            </c:dLbl>
            <c:dLbl>
              <c:idx val="2"/>
              <c:layout>
                <c:manualLayout>
                  <c:x val="-1.1162612455630533E-3"/>
                  <c:y val="4.7480811396496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C-46B7-B1BF-A2618F17D488}"/>
                </c:ext>
              </c:extLst>
            </c:dLbl>
            <c:dLbl>
              <c:idx val="3"/>
              <c:layout>
                <c:manualLayout>
                  <c:x val="-2.2325224911259427E-3"/>
                  <c:y val="6.747273198449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C-46B7-B1BF-A2618F17D488}"/>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Лист1!$B$2:$B$5</c:f>
              <c:numCache>
                <c:formatCode>#,##0.0</c:formatCode>
                <c:ptCount val="4"/>
                <c:pt idx="0">
                  <c:v>1215.4000000000001</c:v>
                </c:pt>
                <c:pt idx="1">
                  <c:v>7039.1</c:v>
                </c:pt>
                <c:pt idx="2">
                  <c:v>9119.9</c:v>
                </c:pt>
                <c:pt idx="3">
                  <c:v>1705.1</c:v>
                </c:pt>
              </c:numCache>
            </c:numRef>
          </c:val>
          <c:extLst>
            <c:ext xmlns:c16="http://schemas.microsoft.com/office/drawing/2014/chart" uri="{C3380CC4-5D6E-409C-BE32-E72D297353CC}">
              <c16:uniqueId val="{00000004-2E7C-46B7-B1BF-A2618F17D488}"/>
            </c:ext>
          </c:extLst>
        </c:ser>
        <c:ser>
          <c:idx val="1"/>
          <c:order val="1"/>
          <c:tx>
            <c:strRef>
              <c:f>Лист1!$C$1</c:f>
              <c:strCache>
                <c:ptCount val="1"/>
                <c:pt idx="0">
                  <c:v>2017 год</c:v>
                </c:pt>
              </c:strCache>
            </c:strRef>
          </c:tx>
          <c:spPr>
            <a:solidFill>
              <a:schemeClr val="accent6">
                <a:lumMod val="75000"/>
                <a:alpha val="78000"/>
              </a:schemeClr>
            </a:solidFill>
            <a:ln w="21988">
              <a:solidFill>
                <a:schemeClr val="accent6">
                  <a:lumMod val="75000"/>
                </a:schemeClr>
              </a:solidFill>
            </a:ln>
          </c:spPr>
          <c:invertIfNegative val="0"/>
          <c:dLbls>
            <c:dLbl>
              <c:idx val="0"/>
              <c:layout>
                <c:manualLayout>
                  <c:x val="2.2325224911259427E-3"/>
                  <c:y val="5.9975761763995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C-46B7-B1BF-A2618F17D488}"/>
                </c:ext>
              </c:extLst>
            </c:dLbl>
            <c:dLbl>
              <c:idx val="1"/>
              <c:layout>
                <c:manualLayout>
                  <c:x val="-1.1162612455630123E-3"/>
                  <c:y val="8.746465257249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7C-46B7-B1BF-A2618F17D488}"/>
                </c:ext>
              </c:extLst>
            </c:dLbl>
            <c:dLbl>
              <c:idx val="2"/>
              <c:layout>
                <c:manualLayout>
                  <c:x val="1.1162612455628896E-3"/>
                  <c:y val="8.996364264599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C-46B7-B1BF-A2618F17D488}"/>
                </c:ext>
              </c:extLst>
            </c:dLbl>
            <c:dLbl>
              <c:idx val="3"/>
              <c:layout>
                <c:manualLayout>
                  <c:x val="4.4650449822518853E-3"/>
                  <c:y val="6.4973741910995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C-46B7-B1BF-A2618F17D488}"/>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Лист1!$C$2:$C$5</c:f>
              <c:numCache>
                <c:formatCode>#,##0.0</c:formatCode>
                <c:ptCount val="4"/>
                <c:pt idx="0">
                  <c:v>1289.2</c:v>
                </c:pt>
                <c:pt idx="1">
                  <c:v>7709.7</c:v>
                </c:pt>
                <c:pt idx="2">
                  <c:v>10101.5</c:v>
                </c:pt>
                <c:pt idx="3">
                  <c:v>1692</c:v>
                </c:pt>
              </c:numCache>
            </c:numRef>
          </c:val>
          <c:extLst>
            <c:ext xmlns:c16="http://schemas.microsoft.com/office/drawing/2014/chart" uri="{C3380CC4-5D6E-409C-BE32-E72D297353CC}">
              <c16:uniqueId val="{00000009-2E7C-46B7-B1BF-A2618F17D488}"/>
            </c:ext>
          </c:extLst>
        </c:ser>
        <c:ser>
          <c:idx val="2"/>
          <c:order val="2"/>
          <c:tx>
            <c:strRef>
              <c:f>Лист1!$D$1</c:f>
              <c:strCache>
                <c:ptCount val="1"/>
                <c:pt idx="0">
                  <c:v>2018 год</c:v>
                </c:pt>
              </c:strCache>
            </c:strRef>
          </c:tx>
          <c:spPr>
            <a:solidFill>
              <a:srgbClr val="990033">
                <a:alpha val="74000"/>
              </a:srgbClr>
            </a:solidFill>
            <a:ln>
              <a:solidFill>
                <a:srgbClr val="920000"/>
              </a:solidFill>
            </a:ln>
          </c:spPr>
          <c:invertIfNegative val="0"/>
          <c:dLbls>
            <c:dLbl>
              <c:idx val="0"/>
              <c:layout>
                <c:manualLayout>
                  <c:x val="-2.0464553093724162E-17"/>
                  <c:y val="5.4977781616996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F-4283-A939-F8558D28D503}"/>
                </c:ext>
              </c:extLst>
            </c:dLbl>
            <c:dLbl>
              <c:idx val="1"/>
              <c:layout>
                <c:manualLayout>
                  <c:x val="5.5813062278148567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F-4283-A939-F8558D28D503}"/>
                </c:ext>
              </c:extLst>
            </c:dLbl>
            <c:dLbl>
              <c:idx val="2"/>
              <c:layout>
                <c:manualLayout>
                  <c:x val="-1.1162612455629713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5F-4283-A939-F8558D28D503}"/>
                </c:ext>
              </c:extLst>
            </c:dLbl>
            <c:dLbl>
              <c:idx val="3"/>
              <c:layout>
                <c:manualLayout>
                  <c:x val="1.1162612455628076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F-4283-A939-F8558D28D503}"/>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Лист1!$D$2:$D$5</c:f>
              <c:numCache>
                <c:formatCode>#,##0.0</c:formatCode>
                <c:ptCount val="4"/>
                <c:pt idx="0">
                  <c:v>1236.4000000000001</c:v>
                </c:pt>
                <c:pt idx="1">
                  <c:v>7340.4</c:v>
                </c:pt>
                <c:pt idx="2">
                  <c:v>9609.6</c:v>
                </c:pt>
                <c:pt idx="3">
                  <c:v>1619.8</c:v>
                </c:pt>
              </c:numCache>
            </c:numRef>
          </c:val>
          <c:extLst>
            <c:ext xmlns:c16="http://schemas.microsoft.com/office/drawing/2014/chart" uri="{C3380CC4-5D6E-409C-BE32-E72D297353CC}">
              <c16:uniqueId val="{00000000-565F-4283-A939-F8558D28D503}"/>
            </c:ext>
          </c:extLst>
        </c:ser>
        <c:dLbls>
          <c:showLegendKey val="0"/>
          <c:showVal val="1"/>
          <c:showCatName val="0"/>
          <c:showSerName val="0"/>
          <c:showPercent val="0"/>
          <c:showBubbleSize val="0"/>
        </c:dLbls>
        <c:gapWidth val="150"/>
        <c:shape val="box"/>
        <c:axId val="145868120"/>
        <c:axId val="1"/>
        <c:axId val="0"/>
      </c:bar3DChart>
      <c:catAx>
        <c:axId val="145868120"/>
        <c:scaling>
          <c:orientation val="minMax"/>
        </c:scaling>
        <c:delete val="0"/>
        <c:axPos val="b"/>
        <c:numFmt formatCode="General" sourceLinked="1"/>
        <c:majorTickMark val="none"/>
        <c:minorTickMark val="none"/>
        <c:tickLblPos val="nextTo"/>
        <c:spPr>
          <a:noFill/>
          <a:ln w="8227" cap="flat" cmpd="sng" algn="ctr">
            <a:solidFill>
              <a:schemeClr val="tx2">
                <a:lumMod val="15000"/>
                <a:lumOff val="85000"/>
              </a:schemeClr>
            </a:solidFill>
            <a:round/>
          </a:ln>
          <a:effectLst/>
        </c:spPr>
        <c:txPr>
          <a:bodyPr rot="-60000000" vert="horz"/>
          <a:lstStyle/>
          <a:p>
            <a:pPr>
              <a:defRPr b="1"/>
            </a:pPr>
            <a:endParaRPr lang="ru-RU"/>
          </a:p>
        </c:txPr>
        <c:crossAx val="1"/>
        <c:crosses val="autoZero"/>
        <c:auto val="1"/>
        <c:lblAlgn val="ctr"/>
        <c:lblOffset val="100"/>
        <c:noMultiLvlLbl val="0"/>
      </c:catAx>
      <c:valAx>
        <c:axId val="1"/>
        <c:scaling>
          <c:orientation val="minMax"/>
        </c:scaling>
        <c:delete val="1"/>
        <c:axPos val="l"/>
        <c:numFmt formatCode="#,##0.0" sourceLinked="1"/>
        <c:majorTickMark val="out"/>
        <c:minorTickMark val="none"/>
        <c:tickLblPos val="nextTo"/>
        <c:crossAx val="145868120"/>
        <c:crosses val="autoZero"/>
        <c:crossBetween val="between"/>
      </c:valAx>
      <c:spPr>
        <a:noFill/>
        <a:ln w="22013">
          <a:noFill/>
        </a:ln>
      </c:spPr>
    </c:plotArea>
    <c:legend>
      <c:legendPos val="b"/>
      <c:layout>
        <c:manualLayout>
          <c:xMode val="edge"/>
          <c:yMode val="edge"/>
          <c:x val="8.7461857323083231E-2"/>
          <c:y val="3.031215927893707E-2"/>
          <c:w val="0.25896074320146362"/>
          <c:h val="5.2932545174164854E-2"/>
        </c:manualLayout>
      </c:layout>
      <c:overlay val="0"/>
      <c:spPr>
        <a:noFill/>
        <a:ln w="21988">
          <a:noFill/>
        </a:ln>
      </c:spPr>
      <c:txPr>
        <a:bodyPr rot="0" vert="horz"/>
        <a:lstStyle/>
        <a:p>
          <a:pPr>
            <a:defRPr sz="1400"/>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545365089304651E-3"/>
          <c:y val="0.15645381743104175"/>
          <c:w val="0.62211779012505974"/>
          <c:h val="0.74254435106284278"/>
        </c:manualLayout>
      </c:layout>
      <c:pie3DChart>
        <c:varyColors val="1"/>
        <c:ser>
          <c:idx val="0"/>
          <c:order val="0"/>
          <c:tx>
            <c:strRef>
              <c:f>Лист1!$B$1</c:f>
              <c:strCache>
                <c:ptCount val="1"/>
                <c:pt idx="0">
                  <c:v>Столбец1</c:v>
                </c:pt>
              </c:strCache>
            </c:strRef>
          </c:tx>
          <c:explosion val="33"/>
          <c:dPt>
            <c:idx val="0"/>
            <c:bubble3D val="0"/>
            <c:spPr>
              <a:solidFill>
                <a:srgbClr val="FF3399"/>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1-526D-454E-AF8F-214EEAE4AB78}"/>
              </c:ext>
            </c:extLst>
          </c:dPt>
          <c:dPt>
            <c:idx val="1"/>
            <c:bubble3D val="0"/>
            <c:spPr>
              <a:solidFill>
                <a:srgbClr val="CC660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3-526D-454E-AF8F-214EEAE4AB78}"/>
              </c:ext>
            </c:extLst>
          </c:dPt>
          <c:dPt>
            <c:idx val="2"/>
            <c:bubble3D val="0"/>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5-526D-454E-AF8F-214EEAE4AB78}"/>
              </c:ext>
            </c:extLst>
          </c:dPt>
          <c:dPt>
            <c:idx val="3"/>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7-526D-454E-AF8F-214EEAE4AB78}"/>
              </c:ext>
            </c:extLst>
          </c:dPt>
          <c:dPt>
            <c:idx val="4"/>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9-526D-454E-AF8F-214EEAE4AB78}"/>
              </c:ext>
            </c:extLst>
          </c:dPt>
          <c:dPt>
            <c:idx val="5"/>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B-526D-454E-AF8F-214EEAE4AB78}"/>
              </c:ext>
            </c:extLst>
          </c:dPt>
          <c:dPt>
            <c:idx val="6"/>
            <c:bubble3D val="0"/>
            <c:explosion val="0"/>
            <c:spPr>
              <a:solidFill>
                <a:srgbClr val="990033"/>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D-526D-454E-AF8F-214EEAE4AB7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F-526D-454E-AF8F-214EEAE4AB7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7"/>
                <c:pt idx="0">
                  <c:v>ПРОЧИЕ РАСХОДЫ</c:v>
                </c:pt>
                <c:pt idx="1">
                  <c:v>ОПЛАТА УСЛУГ
диагностических,
консультативных и
лабораторных</c:v>
                </c:pt>
                <c:pt idx="2">
                  <c:v>КОММУНАЛЬНЫЕ
УСЛУГИ, арендная плата по имуществу,
работы по содержанию имущества</c:v>
                </c:pt>
                <c:pt idx="3">
                  <c:v>УВЕЛИЧ. СТ-ТИ ОС и МАТЕР.ЗАПАСОВ
(мед.оборуд., инструментарий и т.д.)</c:v>
                </c:pt>
                <c:pt idx="4">
                  <c:v>ПРОДУКТЫ
ПИТАНИЯ</c:v>
                </c:pt>
                <c:pt idx="5">
                  <c:v>МЕДИКАМЕНТЫ
и перевяз. ср-ва</c:v>
                </c:pt>
                <c:pt idx="6">
                  <c:v>ОПЛАТА ТРУДА
с начислениями</c:v>
                </c:pt>
              </c:strCache>
            </c:strRef>
          </c:cat>
          <c:val>
            <c:numRef>
              <c:f>Лист1!$B$2:$B$9</c:f>
              <c:numCache>
                <c:formatCode>General</c:formatCode>
                <c:ptCount val="8"/>
                <c:pt idx="0" formatCode="#,##0.00">
                  <c:v>1275.0999999999999</c:v>
                </c:pt>
                <c:pt idx="1">
                  <c:v>138.5</c:v>
                </c:pt>
                <c:pt idx="2">
                  <c:v>969.6</c:v>
                </c:pt>
                <c:pt idx="3">
                  <c:v>711.7</c:v>
                </c:pt>
                <c:pt idx="4">
                  <c:v>340.2</c:v>
                </c:pt>
                <c:pt idx="5" formatCode="#,##0.00">
                  <c:v>2455.6999999999998</c:v>
                </c:pt>
                <c:pt idx="6" formatCode="#,##0.00">
                  <c:v>13616.2</c:v>
                </c:pt>
              </c:numCache>
            </c:numRef>
          </c:val>
          <c:extLst>
            <c:ext xmlns:c16="http://schemas.microsoft.com/office/drawing/2014/chart" uri="{C3380CC4-5D6E-409C-BE32-E72D297353CC}">
              <c16:uniqueId val="{00000010-526D-454E-AF8F-214EEAE4AB78}"/>
            </c:ext>
          </c:extLst>
        </c:ser>
        <c:dLbls>
          <c:dLblPos val="inEnd"/>
          <c:showLegendKey val="0"/>
          <c:showVal val="0"/>
          <c:showCatName val="0"/>
          <c:showSerName val="0"/>
          <c:showPercent val="1"/>
          <c:showBubbleSize val="0"/>
          <c:showLeaderLines val="1"/>
        </c:dLbls>
      </c:pie3DChart>
      <c:spPr>
        <a:noFill/>
        <a:ln>
          <a:noFill/>
        </a:ln>
        <a:effectLst/>
      </c:spPr>
    </c:plotArea>
    <c:legend>
      <c:legendPos val="r"/>
      <c:legendEntry>
        <c:idx val="7"/>
        <c:delete val="1"/>
      </c:legendEntry>
      <c:layout>
        <c:manualLayout>
          <c:xMode val="edge"/>
          <c:yMode val="edge"/>
          <c:x val="0.61784732251972008"/>
          <c:y val="0.1583857484029875"/>
          <c:w val="0.37553882901899788"/>
          <c:h val="0.78423017876092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pattFill prst="pct5">
          <a:fgClr>
            <a:schemeClr val="bg1"/>
          </a:fgClr>
          <a:bgClr>
            <a:schemeClr val="bg1"/>
          </a:bgClr>
        </a:patt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gradFill>
              <a:gsLst>
                <a:gs pos="0">
                  <a:srgbClr val="990033">
                    <a:alpha val="80000"/>
                  </a:srgbClr>
                </a:gs>
                <a:gs pos="81000">
                  <a:srgbClr val="990033">
                    <a:alpha val="48000"/>
                  </a:srgbClr>
                </a:gs>
              </a:gsLst>
              <a:path path="circle">
                <a:fillToRect t="100000" r="100000"/>
              </a:path>
            </a:gradFill>
            <a:ln w="9525" cap="flat" cmpd="sng" algn="ctr">
              <a:solidFill>
                <a:srgbClr val="990033"/>
              </a:solidFill>
              <a:round/>
            </a:ln>
            <a:effectLst/>
            <a:sp3d contourW="9525">
              <a:contourClr>
                <a:srgbClr val="990033"/>
              </a:contourClr>
            </a:sp3d>
          </c:spPr>
          <c:invertIfNegative val="1"/>
          <c:dLbls>
            <c:dLbl>
              <c:idx val="0"/>
              <c:layout>
                <c:manualLayout>
                  <c:x val="-6.7941921027237825E-2"/>
                  <c:y val="-4.4138461960856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F1-494D-8D01-9917505F7454}"/>
                </c:ext>
              </c:extLst>
            </c:dLbl>
            <c:dLbl>
              <c:idx val="1"/>
              <c:layout>
                <c:manualLayout>
                  <c:x val="7.4375073335353051E-2"/>
                  <c:y val="-3.7107275181207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F1-494D-8D01-9917505F745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Лист1!$A$2:$A$3</c:f>
              <c:strCache>
                <c:ptCount val="2"/>
                <c:pt idx="0">
                  <c:v>2016 год</c:v>
                </c:pt>
                <c:pt idx="1">
                  <c:v>2017 год</c:v>
                </c:pt>
              </c:strCache>
            </c:strRef>
          </c:cat>
          <c:val>
            <c:numRef>
              <c:f>Лист1!$B$2:$B$3</c:f>
              <c:numCache>
                <c:formatCode>#,##0.00</c:formatCode>
                <c:ptCount val="2"/>
                <c:pt idx="0">
                  <c:v>168951.2</c:v>
                </c:pt>
                <c:pt idx="1">
                  <c:v>229959.6</c:v>
                </c:pt>
              </c:numCache>
            </c:numRef>
          </c:val>
          <c:extLst>
            <c:ext xmlns:c16="http://schemas.microsoft.com/office/drawing/2014/chart" uri="{C3380CC4-5D6E-409C-BE32-E72D297353CC}">
              <c16:uniqueId val="{00000002-68F1-494D-8D01-9917505F7454}"/>
            </c:ext>
          </c:extLst>
        </c:ser>
        <c:dLbls>
          <c:showLegendKey val="0"/>
          <c:showVal val="1"/>
          <c:showCatName val="0"/>
          <c:showSerName val="0"/>
          <c:showPercent val="0"/>
          <c:showBubbleSize val="0"/>
        </c:dLbls>
        <c:gapWidth val="75"/>
        <c:gapDepth val="170"/>
        <c:shape val="box"/>
        <c:axId val="742493000"/>
        <c:axId val="742487752"/>
        <c:axId val="0"/>
      </c:bar3DChart>
      <c:catAx>
        <c:axId val="74249300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crossAx val="742487752"/>
        <c:crosses val="autoZero"/>
        <c:auto val="1"/>
        <c:lblAlgn val="ctr"/>
        <c:lblOffset val="100"/>
        <c:noMultiLvlLbl val="0"/>
      </c:catAx>
      <c:valAx>
        <c:axId val="742487752"/>
        <c:scaling>
          <c:orientation val="minMax"/>
        </c:scaling>
        <c:delete val="1"/>
        <c:axPos val="l"/>
        <c:numFmt formatCode="#,##0.00" sourceLinked="1"/>
        <c:majorTickMark val="out"/>
        <c:minorTickMark val="none"/>
        <c:tickLblPos val="nextTo"/>
        <c:crossAx val="742493000"/>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0.13291</cdr:x>
      <cdr:y>0.49389</cdr:y>
    </cdr:from>
    <cdr:to>
      <cdr:x>0.21926</cdr:x>
      <cdr:y>0.7156</cdr:y>
    </cdr:to>
    <cdr:sp macro="" textlink="">
      <cdr:nvSpPr>
        <cdr:cNvPr id="2" name="Штриховая стрелка вправо 1"/>
        <cdr:cNvSpPr/>
      </cdr:nvSpPr>
      <cdr:spPr>
        <a:xfrm xmlns:a="http://schemas.openxmlformats.org/drawingml/2006/main" rot="16200000">
          <a:off x="1440013" y="2582122"/>
          <a:ext cx="1126742" cy="982427"/>
        </a:xfrm>
        <a:prstGeom xmlns:a="http://schemas.openxmlformats.org/drawingml/2006/main" prst="stripedRightArrow">
          <a:avLst>
            <a:gd name="adj1" fmla="val 50000"/>
            <a:gd name="adj2" fmla="val 41398"/>
          </a:avLst>
        </a:prstGeom>
        <a:solidFill xmlns:a="http://schemas.openxmlformats.org/drawingml/2006/main">
          <a:schemeClr val="accent3">
            <a:lumMod val="40000"/>
            <a:lumOff val="60000"/>
          </a:schemeClr>
        </a:solidFill>
        <a:ln xmlns:a="http://schemas.openxmlformats.org/drawingml/2006/main">
          <a:solidFill>
            <a:schemeClr val="accent1">
              <a:lumMod val="60000"/>
              <a:lumOff val="40000"/>
            </a:schemeClr>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ru-RU" sz="1600" b="1" dirty="0">
              <a:solidFill>
                <a:schemeClr val="tx1"/>
              </a:solidFill>
              <a:latin typeface="Times New Roman" panose="02020603050405020304" pitchFamily="18" charset="0"/>
              <a:cs typeface="Times New Roman" panose="02020603050405020304" pitchFamily="18" charset="0"/>
            </a:rPr>
            <a:t>6,0 %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60BCADC-75B1-4F11-89FB-2E1F2DB52236}" type="slidenum">
              <a:rPr lang="ru-RU"/>
              <a:pPr/>
              <a:t>‹#›</a:t>
            </a:fld>
            <a:endParaRPr lang="ru-RU"/>
          </a:p>
        </p:txBody>
      </p:sp>
    </p:spTree>
    <p:extLst>
      <p:ext uri="{BB962C8B-B14F-4D97-AF65-F5344CB8AC3E}">
        <p14:creationId xmlns:p14="http://schemas.microsoft.com/office/powerpoint/2010/main" val="39149498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83812-69BF-43F7-A05F-E5D98C5FE159}" type="slidenum">
              <a:rPr lang="ru-RU"/>
              <a:pPr/>
              <a:t>1</a:t>
            </a:fld>
            <a:endParaRPr lang="ru-RU"/>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9168F-5175-4A18-BEDD-B0C49142E5BA}" type="slidenum">
              <a:rPr lang="ru-RU"/>
              <a:pPr/>
              <a:t>14</a:t>
            </a:fld>
            <a:endParaRPr lang="ru-RU"/>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21C0-33F0-4030-A74A-B9B8855B466A}" type="slidenum">
              <a:rPr lang="ru-RU"/>
              <a:pPr/>
              <a:t>15</a:t>
            </a:fld>
            <a:endParaRPr lang="ru-RU"/>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9637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D8D64-0035-4684-974D-959BCE9FFCEC}" type="slidenum">
              <a:rPr lang="ru-RU"/>
              <a:pPr/>
              <a:t>16</a:t>
            </a:fld>
            <a:endParaRPr lang="ru-RU"/>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87888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A0CBE-A605-4FD8-B908-A78927503732}" type="slidenum">
              <a:rPr lang="ru-RU"/>
              <a:pPr/>
              <a:t>17</a:t>
            </a:fld>
            <a:endParaRPr lang="ru-RU"/>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D3245-57E6-4358-A950-5C98AA86913D}" type="slidenum">
              <a:rPr lang="ru-RU"/>
              <a:pPr/>
              <a:t>18</a:t>
            </a:fld>
            <a:endParaRPr lang="ru-RU"/>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p:spPr>
        <p:txBody>
          <a:bodyPr/>
          <a:lstStyle/>
          <a:p>
            <a:endParaRPr lang="ru-RU" altLang="ru-RU" dirty="0"/>
          </a:p>
        </p:txBody>
      </p:sp>
      <p:sp>
        <p:nvSpPr>
          <p:cNvPr id="15364" name="Номер слайда 3"/>
          <p:cNvSpPr>
            <a:spLocks noGrp="1"/>
          </p:cNvSpPr>
          <p:nvPr>
            <p:ph type="sldNum" sz="quarter" idx="5"/>
          </p:nvPr>
        </p:nvSpPr>
        <p:spPr>
          <a:noFill/>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558708FE-0142-4CEE-B1D9-1F5E2D22F325}" type="slidenum">
              <a:rPr lang="ru-RU" altLang="ru-RU" b="0" smtClean="0">
                <a:latin typeface="Arial" panose="020B0604020202020204" pitchFamily="34" charset="0"/>
              </a:rPr>
              <a:pPr/>
              <a:t>22</a:t>
            </a:fld>
            <a:endParaRPr lang="ru-RU" altLang="ru-RU" b="0">
              <a:latin typeface="Arial" panose="020B0604020202020204" pitchFamily="34" charset="0"/>
            </a:endParaRPr>
          </a:p>
        </p:txBody>
      </p:sp>
    </p:spTree>
    <p:extLst>
      <p:ext uri="{BB962C8B-B14F-4D97-AF65-F5344CB8AC3E}">
        <p14:creationId xmlns:p14="http://schemas.microsoft.com/office/powerpoint/2010/main" val="183784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2F62C6F-B9BD-4688-BE08-1C6999B17C8D}" type="slidenum">
              <a:rPr lang="ru-RU" altLang="ru-RU" smtClean="0"/>
              <a:pPr>
                <a:defRPr/>
              </a:pPr>
              <a:t>25</a:t>
            </a:fld>
            <a:endParaRPr lang="ru-RU" altLang="ru-RU"/>
          </a:p>
        </p:txBody>
      </p:sp>
    </p:spTree>
    <p:extLst>
      <p:ext uri="{BB962C8B-B14F-4D97-AF65-F5344CB8AC3E}">
        <p14:creationId xmlns:p14="http://schemas.microsoft.com/office/powerpoint/2010/main" val="24411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B1A78-223F-4D1C-926A-D0BD84A843F1}" type="slidenum">
              <a:rPr lang="ru-RU"/>
              <a:pPr/>
              <a:t>28</a:t>
            </a:fld>
            <a:endParaRPr lang="ru-RU"/>
          </a:p>
        </p:txBody>
      </p:sp>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3CE0E-7BC0-4675-84DE-85EB9C0779FE}" type="slidenum">
              <a:rPr lang="ru-RU"/>
              <a:pPr/>
              <a:t>29</a:t>
            </a:fld>
            <a:endParaRPr lang="ru-RU"/>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609D5-3FCF-4CA6-8FE3-EE0C2F645E90}" type="slidenum">
              <a:rPr lang="ru-RU"/>
              <a:pPr/>
              <a:t>30</a:t>
            </a:fld>
            <a:endParaRPr lang="ru-RU"/>
          </a:p>
        </p:txBody>
      </p:sp>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ACD9C-4D07-4514-9F2F-7323FC6DDC3A}" type="slidenum">
              <a:rPr lang="ru-RU"/>
              <a:pPr/>
              <a:t>2</a:t>
            </a:fld>
            <a:endParaRPr lang="ru-RU"/>
          </a:p>
        </p:txBody>
      </p:sp>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98DF2-FAF7-49FA-9DF2-C4CDF9962CB1}" type="slidenum">
              <a:rPr lang="ru-RU"/>
              <a:pPr/>
              <a:t>31</a:t>
            </a:fld>
            <a:endParaRPr lang="ru-RU"/>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B8A1F-5231-4B09-AE18-D71D4FDAE796}" type="slidenum">
              <a:rPr lang="ru-RU"/>
              <a:pPr/>
              <a:t>32</a:t>
            </a:fld>
            <a:endParaRPr lang="ru-RU"/>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2BF11-A443-49B4-8BB7-8E6F53F4F95D}" type="slidenum">
              <a:rPr lang="ru-RU"/>
              <a:pPr/>
              <a:t>34</a:t>
            </a:fld>
            <a:endParaRPr lang="ru-RU"/>
          </a:p>
        </p:txBody>
      </p:sp>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8A71F-E245-4611-9553-4A3AE05337F0}" type="slidenum">
              <a:rPr lang="ru-RU"/>
              <a:pPr/>
              <a:t>36</a:t>
            </a:fld>
            <a:endParaRPr lang="ru-RU"/>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15D1-2D00-4100-BEA6-D52F39687257}" type="slidenum">
              <a:rPr lang="ru-RU"/>
              <a:pPr/>
              <a:t>37</a:t>
            </a:fld>
            <a:endParaRPr lang="ru-RU"/>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6080D-7DD3-4B64-A8C0-EC5B713F27FB}" type="slidenum">
              <a:rPr lang="ru-RU"/>
              <a:pPr/>
              <a:t>38</a:t>
            </a:fld>
            <a:endParaRPr lang="ru-RU"/>
          </a:p>
        </p:txBody>
      </p:sp>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CD052-FE35-4C2A-823D-1AEAC4EACED9}" type="slidenum">
              <a:rPr lang="ru-RU"/>
              <a:pPr/>
              <a:t>39</a:t>
            </a:fld>
            <a:endParaRPr lang="ru-RU"/>
          </a:p>
        </p:txBody>
      </p:sp>
      <p:sp>
        <p:nvSpPr>
          <p:cNvPr id="156674" name="Rectangle 2"/>
          <p:cNvSpPr>
            <a:spLocks noGrp="1" noRot="1" noChangeAspect="1"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7EB4F-E398-465A-9795-DBB9828E3B4D}" type="slidenum">
              <a:rPr lang="ru-RU"/>
              <a:pPr/>
              <a:t>3</a:t>
            </a:fld>
            <a:endParaRPr lang="ru-RU"/>
          </a:p>
        </p:txBody>
      </p:sp>
      <p:sp>
        <p:nvSpPr>
          <p:cNvPr id="20482" name="Rectangle 2"/>
          <p:cNvSpPr>
            <a:spLocks noGrp="1" noRot="1" noChangeAspec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F87F-0362-4AEE-AD10-DCBA66B3C0CD}" type="slidenum">
              <a:rPr lang="ru-RU"/>
              <a:pPr/>
              <a:t>4</a:t>
            </a:fld>
            <a:endParaRPr lang="ru-RU"/>
          </a:p>
        </p:txBody>
      </p:sp>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A4BB5-EFDE-4985-ABEA-F97D87866A79}" type="slidenum">
              <a:rPr lang="ru-RU"/>
              <a:pPr/>
              <a:t>5</a:t>
            </a:fld>
            <a:endParaRPr lang="ru-RU"/>
          </a:p>
        </p:txBody>
      </p:sp>
      <p:sp>
        <p:nvSpPr>
          <p:cNvPr id="63490" name="Rectangle 2"/>
          <p:cNvSpPr>
            <a:spLocks noGrp="1" noRot="1" noChangeAspect="1" noChangeArrowheads="1" noTextEdit="1"/>
          </p:cNvSpPr>
          <p:nvPr>
            <p:ph type="sldImg"/>
          </p:nvPr>
        </p:nvSpPr>
        <p:spPr>
          <a:xfrm>
            <a:off x="1143000" y="685800"/>
            <a:ext cx="4572000" cy="3429000"/>
          </a:xfrm>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C1636-F446-410A-8CC7-6FC32CE59D9C}" type="slidenum">
              <a:rPr lang="ru-RU"/>
              <a:pPr/>
              <a:t>6</a:t>
            </a:fld>
            <a:endParaRPr lang="ru-RU"/>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54501-3940-45A3-B8AD-E8A20250A6DC}" type="slidenum">
              <a:rPr lang="ru-RU"/>
              <a:pPr/>
              <a:t>8</a:t>
            </a:fld>
            <a:endParaRPr lang="ru-RU"/>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E9D1-7F16-4A22-A6AB-ED5980D8EE3B}" type="slidenum">
              <a:rPr lang="ru-RU"/>
              <a:pPr/>
              <a:t>9</a:t>
            </a:fld>
            <a:endParaRPr lang="ru-RU"/>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FBE00-BAC4-4023-92DE-2596DDBBE847}" type="slidenum">
              <a:rPr lang="ru-RU"/>
              <a:pPr/>
              <a:t>11</a:t>
            </a:fld>
            <a:endParaRPr lang="ru-RU"/>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21512043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5390739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3087939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64706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60"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3"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454424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50573793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71191974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2797413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7301602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5548320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519602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14446455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57"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7034107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4727236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50336259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3639011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89890379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63101737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7804402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5678561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0573912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150829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4859455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916510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2"/>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16578905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7"/>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2"/>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26374060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48"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81"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4507899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3054648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89980485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2179318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27583101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61"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6"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96219668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0649016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794270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487147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96165412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145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145412" name="Rectangle 4"/>
          <p:cNvSpPr>
            <a:spLocks noGrp="1" noChangeArrowheads="1"/>
          </p:cNvSpPr>
          <p:nvPr>
            <p:ph type="dt" sz="half" idx="2"/>
          </p:nvPr>
        </p:nvSpPr>
        <p:spPr>
          <a:xfrm>
            <a:off x="685800" y="6248400"/>
            <a:ext cx="1905000" cy="457200"/>
          </a:xfrm>
          <a:prstGeom prst="rect">
            <a:avLst/>
          </a:prstGeom>
        </p:spPr>
        <p:txBody>
          <a:bodyPr/>
          <a:lstStyle>
            <a:lvl1pPr>
              <a:defRPr/>
            </a:lvl1pPr>
          </a:lstStyle>
          <a:p>
            <a:endParaRPr lang="ru-RU"/>
          </a:p>
        </p:txBody>
      </p:sp>
      <p:sp>
        <p:nvSpPr>
          <p:cNvPr id="145413" name="Rectangle 5"/>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ru-RU"/>
          </a:p>
        </p:txBody>
      </p:sp>
      <p:sp>
        <p:nvSpPr>
          <p:cNvPr id="145414" name="Rectangle 6"/>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544B493B-6A44-4C56-B45A-42A6CA3336D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8201443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4625172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3" r:id="rId6"/>
    <p:sldLayoutId id="2147483734"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5792258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24018315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 id="2147483750" r:id="rId5"/>
    <p:sldLayoutId id="2147483751" r:id="rId6"/>
    <p:sldLayoutId id="2147483752"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253413675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7" r:id="rId3"/>
    <p:sldLayoutId id="2147483758" r:id="rId4"/>
    <p:sldLayoutId id="2147483759" r:id="rId5"/>
    <p:sldLayoutId id="2147483760" r:id="rId6"/>
    <p:sldLayoutId id="2147483761"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b="1">
                <a:solidFill>
                  <a:srgbClr val="000000"/>
                </a:solidFill>
              </a:rPr>
              <a:t>Страхование в медицине</a:t>
            </a:r>
          </a:p>
        </p:txBody>
      </p:sp>
      <p:sp>
        <p:nvSpPr>
          <p:cNvPr id="2051" name="Rectangle 3"/>
          <p:cNvSpPr>
            <a:spLocks noGrp="1" noChangeArrowheads="1"/>
          </p:cNvSpPr>
          <p:nvPr>
            <p:ph type="subTitle" idx="1"/>
          </p:nvPr>
        </p:nvSpPr>
        <p:spPr/>
        <p:txBody>
          <a:bodyPr/>
          <a:lstStyle/>
          <a:p>
            <a:endParaRPr lang="ru-RU" dirty="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29A4309-01AE-444C-904D-18402D70FD5A}"/>
              </a:ext>
            </a:extLst>
          </p:cNvPr>
          <p:cNvPicPr>
            <a:picLocks noGrp="1" noChangeAspect="1"/>
          </p:cNvPicPr>
          <p:nvPr>
            <p:ph idx="4294967295"/>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7241"/>
            <a:ext cx="9144000" cy="68407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057542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980728"/>
          </a:xfrm>
        </p:spPr>
        <p:txBody>
          <a:bodyPr/>
          <a:lstStyle/>
          <a:p>
            <a:pPr algn="ctr"/>
            <a:br>
              <a:rPr lang="ru-RU" sz="3400" dirty="0"/>
            </a:br>
            <a:br>
              <a:rPr lang="ru-RU" sz="3400" dirty="0"/>
            </a:br>
            <a:br>
              <a:rPr lang="ru-RU" sz="3400" dirty="0"/>
            </a:br>
            <a:r>
              <a:rPr lang="ru-RU" sz="3400" dirty="0"/>
              <a:t>страховые взносы на обязательное медицинское страхование</a:t>
            </a:r>
          </a:p>
        </p:txBody>
      </p:sp>
      <p:sp>
        <p:nvSpPr>
          <p:cNvPr id="112643" name="Rectangle 3"/>
          <p:cNvSpPr>
            <a:spLocks noGrp="1" noChangeArrowheads="1"/>
          </p:cNvSpPr>
          <p:nvPr>
            <p:ph idx="1"/>
          </p:nvPr>
        </p:nvSpPr>
        <p:spPr>
          <a:xfrm>
            <a:off x="457200" y="1052736"/>
            <a:ext cx="8229600" cy="5805265"/>
          </a:xfrm>
        </p:spPr>
        <p:txBody>
          <a:bodyPr/>
          <a:lstStyle/>
          <a:p>
            <a:pPr marL="0" indent="0">
              <a:lnSpc>
                <a:spcPct val="150000"/>
              </a:lnSpc>
              <a:buNone/>
            </a:pPr>
            <a:endParaRPr lang="ru-RU" sz="1600" dirty="0"/>
          </a:p>
          <a:p>
            <a:pPr marL="0" indent="0">
              <a:lnSpc>
                <a:spcPct val="150000"/>
              </a:lnSpc>
              <a:buNone/>
            </a:pPr>
            <a:endParaRPr lang="ru-RU" sz="1600" dirty="0"/>
          </a:p>
          <a:p>
            <a:pPr marL="0" indent="0">
              <a:lnSpc>
                <a:spcPct val="150000"/>
              </a:lnSpc>
              <a:buNone/>
            </a:pPr>
            <a:r>
              <a:rPr lang="ru-RU" sz="1600" dirty="0"/>
              <a:t>- обязательные платежи,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endParaRPr lang="en-US" sz="1600" dirty="0"/>
          </a:p>
          <a:p>
            <a:pPr marL="0" indent="0" algn="just">
              <a:lnSpc>
                <a:spcPct val="150000"/>
              </a:lnSpc>
              <a:buNone/>
            </a:pPr>
            <a:r>
              <a:rPr lang="ru-RU" sz="1600" dirty="0"/>
              <a:t> С 1 января 2017 года порядок уплаты страховых взносов регулируется  Налоговым кодексом РФ (ст.245 НК РФ):</a:t>
            </a:r>
          </a:p>
          <a:p>
            <a:pPr marL="0" indent="0">
              <a:lnSpc>
                <a:spcPct val="150000"/>
              </a:lnSpc>
              <a:buNone/>
            </a:pPr>
            <a:r>
              <a:rPr lang="ru-RU" sz="1600" dirty="0"/>
              <a:t>    НК РФ дополнен положениями, устанавливающими нормативно-правовое регулирование правил исчисления и уплаты страховых взносов в том числе в ФСС РФ по обязательному социальному страхованию на случай временной нетрудоспособности и в связи с материнством (</a:t>
            </a:r>
            <a:r>
              <a:rPr lang="ru-RU" sz="1600" dirty="0" err="1"/>
              <a:t>ВНиМ</a:t>
            </a:r>
            <a:r>
              <a:rPr lang="ru-RU" sz="1600" dirty="0"/>
              <a:t>), а также осуществления функций по администрированию налоговыми органами указанных платежей.     В НК РФ устанавливаются понятие страховых взносов, права и обязанности плательщиков, в НК РФ вводится новая глава 34 "Страховые взносы", в которой установлены объект и база по страховым взносам, суммы, не подлежащие обложению страховыми взносами, тарифы, в том числе пониженные, единая форма и сроки представления отчетности, порядок и сроки уплаты страховых взносов</a:t>
            </a:r>
          </a:p>
          <a:p>
            <a:pPr algn="just">
              <a:lnSpc>
                <a:spcPct val="80000"/>
              </a:lnSpc>
            </a:pPr>
            <a:endParaRPr lang="ru-RU" sz="1600" dirty="0"/>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t>Размер страховых взносов</a:t>
            </a:r>
          </a:p>
        </p:txBody>
      </p:sp>
      <p:sp>
        <p:nvSpPr>
          <p:cNvPr id="3" name="Объект 2"/>
          <p:cNvSpPr>
            <a:spLocks noGrp="1"/>
          </p:cNvSpPr>
          <p:nvPr>
            <p:ph idx="1"/>
          </p:nvPr>
        </p:nvSpPr>
        <p:spPr/>
        <p:txBody>
          <a:bodyPr/>
          <a:lstStyle/>
          <a:p>
            <a:r>
              <a:rPr lang="ru-RU" sz="1400" dirty="0"/>
              <a:t>1) на обязательное пенсионное страхование в пределах установленной предельной величины базы для исчисления страховых взносов по данному виду страхования - 26 процентов;</a:t>
            </a:r>
          </a:p>
          <a:p>
            <a:r>
              <a:rPr lang="ru-RU" sz="1400" dirty="0"/>
              <a:t>2) на обязательное социальное страхование на случай временной нетрудоспособности и в связи с материнством в пределах установленной предельной величины базы для исчисления страховых взносов по данному виду страхования - 2,9 процента;</a:t>
            </a:r>
          </a:p>
          <a:p>
            <a:r>
              <a:rPr lang="ru-RU" sz="1400" dirty="0"/>
              <a:t>на обязательное социальное страхование на случай временной нетрудоспособности и в связи с материнством в отношении выплат и иных вознаграждений в пользу иностранных граждан и лиц без гражданства, временно пребывающих в Российской Федерации (за исключением высококвалифицированных специалистов в соответствии с Федеральным законом от 25 июля 2002 года N 115-ФЗ "О правовом положении иностранных граждан в Российской Федерации"), в пределах установленной предельной величины базы по данному виду страхования - 1,8 процента;</a:t>
            </a:r>
          </a:p>
          <a:p>
            <a:r>
              <a:rPr lang="ru-RU" sz="1400" dirty="0"/>
              <a:t>3) на обязательное медицинское страхование - 5,1 процента</a:t>
            </a:r>
          </a:p>
          <a:p>
            <a:endParaRPr lang="ru-RU" sz="1400" dirty="0"/>
          </a:p>
        </p:txBody>
      </p:sp>
    </p:spTree>
    <p:extLst>
      <p:ext uri="{BB962C8B-B14F-4D97-AF65-F5344CB8AC3E}">
        <p14:creationId xmlns:p14="http://schemas.microsoft.com/office/powerpoint/2010/main" val="21572663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0"/>
            <a:ext cx="8001000" cy="1196752"/>
          </a:xfrm>
        </p:spPr>
        <p:txBody>
          <a:bodyPr/>
          <a:lstStyle/>
          <a:p>
            <a:pPr algn="ctr"/>
            <a:r>
              <a:rPr lang="ru-RU" sz="2400" dirty="0"/>
              <a:t>Программа государственных гарантий бесплатного оказания гражданам медицинской помощи на 2019 год и на плановый период 2020 и 2021 годов</a:t>
            </a:r>
          </a:p>
        </p:txBody>
      </p:sp>
      <p:sp>
        <p:nvSpPr>
          <p:cNvPr id="3" name="Объект 2"/>
          <p:cNvSpPr>
            <a:spLocks noGrp="1"/>
          </p:cNvSpPr>
          <p:nvPr>
            <p:ph idx="1"/>
          </p:nvPr>
        </p:nvSpPr>
        <p:spPr>
          <a:xfrm>
            <a:off x="566738" y="1412776"/>
            <a:ext cx="8001000" cy="4607024"/>
          </a:xfrm>
        </p:spPr>
        <p:txBody>
          <a:bodyPr/>
          <a:lstStyle/>
          <a:p>
            <a:pPr algn="just"/>
            <a:r>
              <a:rPr lang="ru-RU" sz="1600" dirty="0"/>
              <a:t>устанавливает перечень видов, форм и условий медицинской помощи, оказание которой осуществляется бесплатно, перечень заболеваний и состояний, оказание медицинской помощи при которых осуществляется бесплатно,</a:t>
            </a:r>
          </a:p>
          <a:p>
            <a:pPr algn="just"/>
            <a:r>
              <a:rPr lang="ru-RU" sz="1600" dirty="0"/>
              <a:t> категории граждан, оказание медицинской помощи которым осуществляется бесплатно,</a:t>
            </a:r>
          </a:p>
          <a:p>
            <a:pPr algn="just"/>
            <a:r>
              <a:rPr lang="ru-RU" sz="1600" dirty="0"/>
              <a:t> средние нормативы объема медицинской помощи,</a:t>
            </a:r>
          </a:p>
          <a:p>
            <a:pPr algn="just"/>
            <a:r>
              <a:rPr lang="ru-RU" sz="1600" dirty="0"/>
              <a:t> средние нормативы финансовых затрат на единицу объема медицинской помощи, </a:t>
            </a:r>
          </a:p>
          <a:p>
            <a:pPr algn="just"/>
            <a:r>
              <a:rPr lang="ru-RU" sz="1600" dirty="0"/>
              <a:t>средние </a:t>
            </a:r>
            <a:r>
              <a:rPr lang="ru-RU" sz="1600" dirty="0" err="1"/>
              <a:t>подушевые</a:t>
            </a:r>
            <a:r>
              <a:rPr lang="ru-RU" sz="1600" dirty="0"/>
              <a:t> нормативы финансирования,</a:t>
            </a:r>
          </a:p>
          <a:p>
            <a:pPr algn="just"/>
            <a:r>
              <a:rPr lang="ru-RU" sz="1600" dirty="0"/>
              <a:t> порядок и структуру формирования тарифов на медицинскую помощь и способы ее оплаты, </a:t>
            </a:r>
          </a:p>
          <a:p>
            <a:pPr algn="just"/>
            <a:r>
              <a:rPr lang="ru-RU" sz="1600" dirty="0"/>
              <a:t>требования к территориальным программам государственных гарантий бесплатного оказания гражданам медицинской помощи в части определения порядка и условий предоставления медицинской помощи, критериев доступности и качества медицинской помощи</a:t>
            </a:r>
          </a:p>
          <a:p>
            <a:endParaRPr lang="ru-RU" dirty="0"/>
          </a:p>
        </p:txBody>
      </p:sp>
    </p:spTree>
    <p:extLst>
      <p:ext uri="{BB962C8B-B14F-4D97-AF65-F5344CB8AC3E}">
        <p14:creationId xmlns:p14="http://schemas.microsoft.com/office/powerpoint/2010/main" val="149948851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16632"/>
            <a:ext cx="8229600" cy="1368152"/>
          </a:xfrm>
        </p:spPr>
        <p:txBody>
          <a:bodyPr/>
          <a:lstStyle/>
          <a:p>
            <a:pPr algn="ctr"/>
            <a:r>
              <a:rPr lang="ru-RU" sz="3400" dirty="0"/>
              <a:t>программа обязательного медицинского страхования</a:t>
            </a:r>
          </a:p>
        </p:txBody>
      </p:sp>
      <p:sp>
        <p:nvSpPr>
          <p:cNvPr id="114691" name="Rectangle 3"/>
          <p:cNvSpPr>
            <a:spLocks noGrp="1" noChangeArrowheads="1"/>
          </p:cNvSpPr>
          <p:nvPr>
            <p:ph idx="1"/>
          </p:nvPr>
        </p:nvSpPr>
        <p:spPr/>
        <p:txBody>
          <a:bodyPr/>
          <a:lstStyle/>
          <a:p>
            <a:pPr>
              <a:lnSpc>
                <a:spcPct val="80000"/>
              </a:lnSpc>
            </a:pPr>
            <a:r>
              <a:rPr lang="ru-RU" sz="1900" b="1" dirty="0"/>
              <a:t>базовая программа обязательного медицинского страхования</a:t>
            </a:r>
            <a:r>
              <a:rPr lang="ru-RU" sz="1900" dirty="0"/>
              <a:t> - 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p>
          <a:p>
            <a:pPr>
              <a:lnSpc>
                <a:spcPct val="80000"/>
              </a:lnSpc>
            </a:pPr>
            <a:endParaRPr lang="ru-RU" sz="1900" dirty="0"/>
          </a:p>
          <a:p>
            <a:pPr>
              <a:lnSpc>
                <a:spcPct val="80000"/>
              </a:lnSpc>
            </a:pPr>
            <a:r>
              <a:rPr lang="ru-RU" sz="1900" dirty="0"/>
              <a:t> </a:t>
            </a:r>
            <a:r>
              <a:rPr lang="ru-RU" sz="1900" b="1" dirty="0"/>
              <a:t>территориальная программа обязательного медицинского страхования -</a:t>
            </a:r>
            <a:r>
              <a:rPr lang="ru-RU" sz="1900" dirty="0"/>
              <a:t> составная часть территориальной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marL="0" indent="0">
              <a:lnSpc>
                <a:spcPct val="80000"/>
              </a:lnSpc>
              <a:buNone/>
            </a:pPr>
            <a:br>
              <a:rPr lang="ru-RU" sz="1900" dirty="0"/>
            </a:br>
            <a:endParaRPr lang="ru-RU" sz="1900"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4624"/>
            <a:ext cx="8229600" cy="1803226"/>
          </a:xfrm>
        </p:spPr>
        <p:txBody>
          <a:bodyPr/>
          <a:lstStyle/>
          <a:p>
            <a:pPr algn="ctr"/>
            <a:r>
              <a:rPr lang="ru-RU" sz="2800" dirty="0"/>
              <a:t>Статья 9. Субъекты обязательного медицинского страхования и участники обязательного медицинского страхования</a:t>
            </a:r>
            <a:br>
              <a:rPr lang="ru-RU" sz="2400" dirty="0"/>
            </a:br>
            <a:endParaRPr lang="ru-RU" sz="2400" dirty="0"/>
          </a:p>
        </p:txBody>
      </p:sp>
      <p:sp>
        <p:nvSpPr>
          <p:cNvPr id="74755" name="Rectangle 3"/>
          <p:cNvSpPr>
            <a:spLocks noGrp="1" noChangeArrowheads="1"/>
          </p:cNvSpPr>
          <p:nvPr>
            <p:ph idx="1"/>
          </p:nvPr>
        </p:nvSpPr>
        <p:spPr/>
        <p:txBody>
          <a:bodyPr/>
          <a:lstStyle/>
          <a:p>
            <a:pPr>
              <a:lnSpc>
                <a:spcPct val="80000"/>
              </a:lnSpc>
            </a:pPr>
            <a:r>
              <a:rPr lang="ru-RU" sz="1700" dirty="0"/>
              <a:t>1. Субъектами обязательного медицинского страхования являются:</a:t>
            </a:r>
          </a:p>
          <a:p>
            <a:pPr>
              <a:lnSpc>
                <a:spcPct val="80000"/>
              </a:lnSpc>
            </a:pPr>
            <a:r>
              <a:rPr lang="ru-RU" sz="1700" dirty="0"/>
              <a:t>1) застрахованные лица;</a:t>
            </a:r>
          </a:p>
          <a:p>
            <a:pPr>
              <a:lnSpc>
                <a:spcPct val="80000"/>
              </a:lnSpc>
            </a:pPr>
            <a:r>
              <a:rPr lang="ru-RU" sz="1700" dirty="0"/>
              <a:t>2) страхователи;</a:t>
            </a:r>
          </a:p>
          <a:p>
            <a:pPr>
              <a:lnSpc>
                <a:spcPct val="80000"/>
              </a:lnSpc>
            </a:pPr>
            <a:r>
              <a:rPr lang="ru-RU" sz="1700" dirty="0"/>
              <a:t>3) Федеральный фонд.</a:t>
            </a:r>
          </a:p>
          <a:p>
            <a:pPr marL="0" indent="0">
              <a:lnSpc>
                <a:spcPct val="80000"/>
              </a:lnSpc>
              <a:buNone/>
            </a:pPr>
            <a:r>
              <a:rPr lang="ru-RU" sz="1700" dirty="0"/>
              <a:t> </a:t>
            </a:r>
          </a:p>
          <a:p>
            <a:pPr>
              <a:lnSpc>
                <a:spcPct val="80000"/>
              </a:lnSpc>
            </a:pPr>
            <a:endParaRPr lang="ru-RU" sz="1700" dirty="0"/>
          </a:p>
          <a:p>
            <a:pPr>
              <a:lnSpc>
                <a:spcPct val="80000"/>
              </a:lnSpc>
            </a:pPr>
            <a:r>
              <a:rPr lang="ru-RU" sz="1700" dirty="0"/>
              <a:t>2. Участниками обязательного медицинского страхования являются:</a:t>
            </a:r>
          </a:p>
          <a:p>
            <a:pPr>
              <a:lnSpc>
                <a:spcPct val="80000"/>
              </a:lnSpc>
            </a:pPr>
            <a:r>
              <a:rPr lang="ru-RU" sz="1700" dirty="0"/>
              <a:t>1) территориальные фонды;</a:t>
            </a:r>
          </a:p>
          <a:p>
            <a:pPr>
              <a:lnSpc>
                <a:spcPct val="80000"/>
              </a:lnSpc>
            </a:pPr>
            <a:r>
              <a:rPr lang="ru-RU" sz="1700" dirty="0"/>
              <a:t>2) страховые медицинские организации;</a:t>
            </a:r>
          </a:p>
          <a:p>
            <a:pPr>
              <a:lnSpc>
                <a:spcPct val="80000"/>
              </a:lnSpc>
            </a:pPr>
            <a:r>
              <a:rPr lang="ru-RU" sz="1700" dirty="0"/>
              <a:t>3) медицинские организации</a:t>
            </a:r>
          </a:p>
          <a:p>
            <a:pPr marL="0" indent="0">
              <a:lnSpc>
                <a:spcPct val="80000"/>
              </a:lnSpc>
              <a:buNone/>
            </a:pPr>
            <a:br>
              <a:rPr lang="ru-RU" sz="1700" dirty="0"/>
            </a:br>
            <a:endParaRPr lang="ru-RU" sz="1700" dirty="0"/>
          </a:p>
        </p:txBody>
      </p:sp>
    </p:spTree>
    <p:extLst>
      <p:ext uri="{BB962C8B-B14F-4D97-AF65-F5344CB8AC3E}">
        <p14:creationId xmlns:p14="http://schemas.microsoft.com/office/powerpoint/2010/main" val="193433551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0"/>
            <a:ext cx="8229600" cy="908050"/>
          </a:xfrm>
        </p:spPr>
        <p:txBody>
          <a:bodyPr/>
          <a:lstStyle/>
          <a:p>
            <a:pPr algn="ctr"/>
            <a:r>
              <a:rPr lang="ru-RU" sz="2500" b="1" dirty="0">
                <a:solidFill>
                  <a:srgbClr val="000000"/>
                </a:solidFill>
              </a:rPr>
              <a:t>Страхователи</a:t>
            </a:r>
            <a:endParaRPr lang="ru-RU" sz="2500" dirty="0">
              <a:solidFill>
                <a:srgbClr val="000000"/>
              </a:solidFill>
            </a:endParaRPr>
          </a:p>
        </p:txBody>
      </p:sp>
      <p:sp>
        <p:nvSpPr>
          <p:cNvPr id="78851" name="Rectangle 3"/>
          <p:cNvSpPr>
            <a:spLocks noGrp="1" noChangeArrowheads="1"/>
          </p:cNvSpPr>
          <p:nvPr>
            <p:ph type="body" idx="4294967295"/>
          </p:nvPr>
        </p:nvSpPr>
        <p:spPr>
          <a:xfrm>
            <a:off x="0" y="1268418"/>
            <a:ext cx="9144000" cy="5589587"/>
          </a:xfrm>
        </p:spPr>
        <p:txBody>
          <a:bodyPr/>
          <a:lstStyle/>
          <a:p>
            <a:pPr>
              <a:lnSpc>
                <a:spcPct val="80000"/>
              </a:lnSpc>
            </a:pPr>
            <a:r>
              <a:rPr lang="ru-RU" sz="1900" dirty="0"/>
              <a:t>1) лица, производящие выплаты и иные вознаграждения физическим лицам:</a:t>
            </a:r>
          </a:p>
          <a:p>
            <a:pPr>
              <a:lnSpc>
                <a:spcPct val="80000"/>
              </a:lnSpc>
            </a:pPr>
            <a:r>
              <a:rPr lang="ru-RU" sz="1900" dirty="0"/>
              <a:t>а) организации;</a:t>
            </a:r>
          </a:p>
          <a:p>
            <a:pPr>
              <a:lnSpc>
                <a:spcPct val="80000"/>
              </a:lnSpc>
            </a:pPr>
            <a:r>
              <a:rPr lang="ru-RU" sz="1900" dirty="0"/>
              <a:t>б) индивидуальные предприниматели;</a:t>
            </a:r>
          </a:p>
          <a:p>
            <a:pPr>
              <a:lnSpc>
                <a:spcPct val="80000"/>
              </a:lnSpc>
            </a:pPr>
            <a:r>
              <a:rPr lang="ru-RU" sz="1900" dirty="0"/>
              <a:t>в) физические лица, не признаваемые индивидуальными предпринимателями;</a:t>
            </a:r>
          </a:p>
          <a:p>
            <a:pPr>
              <a:lnSpc>
                <a:spcPct val="80000"/>
              </a:lnSpc>
            </a:pPr>
            <a:r>
              <a:rPr lang="ru-RU" sz="1900" dirty="0"/>
              <a:t>2) индивидуальные предприниматели, занимающиеся частной практикой нотариусы, адвокаты.</a:t>
            </a:r>
          </a:p>
          <a:p>
            <a:pPr>
              <a:lnSpc>
                <a:spcPct val="80000"/>
              </a:lnSpc>
            </a:pPr>
            <a:r>
              <a:rPr lang="ru-RU" sz="1900" dirty="0"/>
              <a:t> </a:t>
            </a:r>
          </a:p>
          <a:p>
            <a:pPr>
              <a:lnSpc>
                <a:spcPct val="80000"/>
              </a:lnSpc>
            </a:pPr>
            <a:r>
              <a:rPr lang="ru-RU" sz="1900" dirty="0"/>
              <a:t>2. Страхователями для неработающих граждан, являются органы исполнительной власти субъектов Российской Федерации, уполномоченные высшими исполнительными органами государственной власти субъектов Российской Федерации. Указанные страхователи являются плательщиками страховых взносов на обязательное медицинское страхование неработающего населения</a:t>
            </a:r>
          </a:p>
          <a:p>
            <a:pPr>
              <a:lnSpc>
                <a:spcPct val="80000"/>
              </a:lnSpc>
            </a:pPr>
            <a:br>
              <a:rPr lang="ru-RU" sz="1900" b="1" dirty="0"/>
            </a:br>
            <a:endParaRPr lang="ru-RU" sz="1900" b="1" dirty="0"/>
          </a:p>
        </p:txBody>
      </p:sp>
    </p:spTree>
    <p:extLst>
      <p:ext uri="{BB962C8B-B14F-4D97-AF65-F5344CB8AC3E}">
        <p14:creationId xmlns:p14="http://schemas.microsoft.com/office/powerpoint/2010/main" val="25964535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ru-RU">
                <a:solidFill>
                  <a:srgbClr val="000000"/>
                </a:solidFill>
              </a:rPr>
              <a:t>Страховщик</a:t>
            </a:r>
          </a:p>
        </p:txBody>
      </p:sp>
      <p:sp>
        <p:nvSpPr>
          <p:cNvPr id="80899" name="Rectangle 3"/>
          <p:cNvSpPr>
            <a:spLocks noGrp="1" noChangeArrowheads="1"/>
          </p:cNvSpPr>
          <p:nvPr>
            <p:ph idx="1"/>
          </p:nvPr>
        </p:nvSpPr>
        <p:spPr/>
        <p:txBody>
          <a:bodyPr/>
          <a:lstStyle/>
          <a:p>
            <a:pPr>
              <a:lnSpc>
                <a:spcPct val="90000"/>
              </a:lnSpc>
            </a:pPr>
            <a:r>
              <a:rPr lang="ru-RU" sz="2100" dirty="0"/>
              <a:t>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p>
          <a:p>
            <a:pPr>
              <a:lnSpc>
                <a:spcPct val="90000"/>
              </a:lnSpc>
            </a:pPr>
            <a:endParaRPr lang="ru-RU" sz="2100" dirty="0"/>
          </a:p>
          <a:p>
            <a:pPr>
              <a:lnSpc>
                <a:spcPct val="90000"/>
              </a:lnSpc>
            </a:pPr>
            <a:r>
              <a:rPr lang="ru-RU" sz="2100" dirty="0"/>
              <a:t>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04664"/>
            <a:ext cx="8229600" cy="1008112"/>
          </a:xfrm>
        </p:spPr>
        <p:txBody>
          <a:bodyPr/>
          <a:lstStyle/>
          <a:p>
            <a:pPr algn="ctr"/>
            <a:r>
              <a:rPr lang="ru-RU" sz="3600" dirty="0">
                <a:solidFill>
                  <a:srgbClr val="000000"/>
                </a:solidFill>
              </a:rPr>
              <a:t>Фонды медицинского страхования</a:t>
            </a:r>
          </a:p>
        </p:txBody>
      </p:sp>
      <p:sp>
        <p:nvSpPr>
          <p:cNvPr id="72707" name="Rectangle 3"/>
          <p:cNvSpPr>
            <a:spLocks noGrp="1" noChangeArrowheads="1"/>
          </p:cNvSpPr>
          <p:nvPr>
            <p:ph idx="1"/>
          </p:nvPr>
        </p:nvSpPr>
        <p:spPr>
          <a:xfrm>
            <a:off x="566738" y="1779595"/>
            <a:ext cx="8001000" cy="4211637"/>
          </a:xfrm>
        </p:spPr>
        <p:txBody>
          <a:bodyPr/>
          <a:lstStyle/>
          <a:p>
            <a:pPr>
              <a:lnSpc>
                <a:spcPts val="2900"/>
              </a:lnSpc>
            </a:pPr>
            <a:r>
              <a:rPr lang="ru-RU" sz="2100" dirty="0">
                <a:solidFill>
                  <a:srgbClr val="000000"/>
                </a:solidFill>
              </a:rPr>
              <a:t>Фонд обязательного медицинского страхования Российской Федерации — специализированное финансово-кредитное учреждение, создаваемое Правительством Российской Федерации в целях управления средствами государственного обязательного медицинского страхования, имеющий региональные отделения, управляющие средствами государственного обязательного медицинского страхования на территории субъектов Российской Федерации</a:t>
            </a:r>
            <a:br>
              <a:rPr lang="ru-RU" sz="2100" b="1" dirty="0">
                <a:solidFill>
                  <a:srgbClr val="000000"/>
                </a:solidFill>
              </a:rPr>
            </a:br>
            <a:endParaRPr lang="ru-RU" sz="2100" b="1" dirty="0">
              <a:solidFill>
                <a:srgbClr val="000000"/>
              </a:solidFill>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5213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0" y="188913"/>
            <a:ext cx="8229600" cy="5907087"/>
          </a:xfrm>
        </p:spPr>
        <p:txBody>
          <a:bodyPr/>
          <a:lstStyle/>
          <a:p>
            <a:pPr algn="just"/>
            <a:r>
              <a:rPr lang="ru-RU" sz="2600" dirty="0">
                <a:solidFill>
                  <a:srgbClr val="000000"/>
                </a:solidFill>
              </a:rPr>
              <a:t>Любой вид страхования преследует своей целью защитить человека от каких-либо материальных издержек при наступлении события, предусмотренного договором страхования. </a:t>
            </a:r>
          </a:p>
          <a:p>
            <a:pPr algn="just"/>
            <a:r>
              <a:rPr lang="ru-RU" sz="2600" dirty="0">
                <a:solidFill>
                  <a:srgbClr val="000000"/>
                </a:solidFill>
              </a:rPr>
              <a:t>Не нести материальных затрат в случае возникновения необходимости получения медицинской помощи - это </a:t>
            </a:r>
            <a:r>
              <a:rPr lang="ru-RU" sz="2600" i="1" dirty="0">
                <a:solidFill>
                  <a:srgbClr val="000000"/>
                </a:solidFill>
              </a:rPr>
              <a:t>основной страховой интерес</a:t>
            </a:r>
            <a:r>
              <a:rPr lang="ru-RU" sz="2600" dirty="0">
                <a:solidFill>
                  <a:srgbClr val="000000"/>
                </a:solidFill>
              </a:rPr>
              <a:t> как в </a:t>
            </a:r>
            <a:r>
              <a:rPr lang="ru-RU" sz="2600" i="1" dirty="0">
                <a:solidFill>
                  <a:srgbClr val="000000"/>
                </a:solidFill>
              </a:rPr>
              <a:t>обязательном</a:t>
            </a:r>
            <a:r>
              <a:rPr lang="ru-RU" sz="2600" dirty="0">
                <a:solidFill>
                  <a:srgbClr val="000000"/>
                </a:solidFill>
              </a:rPr>
              <a:t>, так и в </a:t>
            </a:r>
            <a:r>
              <a:rPr lang="ru-RU" sz="2600" i="1" dirty="0">
                <a:solidFill>
                  <a:srgbClr val="000000"/>
                </a:solidFill>
              </a:rPr>
              <a:t>добровольном </a:t>
            </a:r>
            <a:r>
              <a:rPr lang="ru-RU" sz="2600" dirty="0">
                <a:solidFill>
                  <a:srgbClr val="000000"/>
                </a:solidFill>
              </a:rPr>
              <a:t>медицинском страховании</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6460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132D7-4640-3642-82F0-344F8887CB5E}"/>
              </a:ext>
            </a:extLst>
          </p:cNvPr>
          <p:cNvSpPr>
            <a:spLocks noGrp="1"/>
          </p:cNvSpPr>
          <p:nvPr>
            <p:ph type="title"/>
          </p:nvPr>
        </p:nvSpPr>
        <p:spPr>
          <a:xfrm>
            <a:off x="558800" y="187499"/>
            <a:ext cx="8026400" cy="2161381"/>
          </a:xfrm>
        </p:spPr>
        <p:txBody>
          <a:bodyPr/>
          <a:lstStyle/>
          <a:p>
            <a:pPr algn="ct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dirty="0"/>
              <a:t>Структура ТФОМС Оренбургской области</a:t>
            </a:r>
            <a:br>
              <a:rPr lang="ru-RU" dirty="0"/>
            </a:br>
            <a:endParaRPr lang="ru-RU" dirty="0"/>
          </a:p>
        </p:txBody>
      </p:sp>
      <p:pic>
        <p:nvPicPr>
          <p:cNvPr id="4" name="Объект 3">
            <a:extLst>
              <a:ext uri="{FF2B5EF4-FFF2-40B4-BE49-F238E27FC236}">
                <a16:creationId xmlns:a16="http://schemas.microsoft.com/office/drawing/2014/main" id="{F9CFAF9C-C11F-6A4F-9345-08846174B1CA}"/>
              </a:ext>
            </a:extLst>
          </p:cNvPr>
          <p:cNvPicPr>
            <a:picLocks noGrp="1" noChangeAspect="1"/>
          </p:cNvPicPr>
          <p:nvPr>
            <p:ph idx="1"/>
          </p:nvPr>
        </p:nvPicPr>
        <p:blipFill>
          <a:blip r:embed="rId2"/>
          <a:stretch>
            <a:fillRect/>
          </a:stretch>
        </p:blipFill>
        <p:spPr>
          <a:xfrm>
            <a:off x="558800" y="2161381"/>
            <a:ext cx="8026400" cy="3937000"/>
          </a:xfrm>
          <a:prstGeom prst="rect">
            <a:avLst/>
          </a:prstGeom>
        </p:spPr>
      </p:pic>
    </p:spTree>
    <p:extLst>
      <p:ext uri="{BB962C8B-B14F-4D97-AF65-F5344CB8AC3E}">
        <p14:creationId xmlns:p14="http://schemas.microsoft.com/office/powerpoint/2010/main" val="155491229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423632" y="945254"/>
            <a:ext cx="8229600" cy="638175"/>
          </a:xfrm>
        </p:spPr>
        <p:txBody>
          <a:bodyPr/>
          <a:lstStyle/>
          <a:p>
            <a:pPr algn="ctr" eaLnBrk="1" fontAlgn="auto" hangingPunct="1">
              <a:spcAft>
                <a:spcPts val="0"/>
              </a:spcAft>
              <a:defRPr/>
            </a:pPr>
            <a:r>
              <a:rPr lang="ru-RU" altLang="ru-RU" sz="2100" b="1" dirty="0">
                <a:latin typeface="Times New Roman" panose="02020603050405020304" pitchFamily="18" charset="0"/>
                <a:cs typeface="Times New Roman" panose="02020603050405020304" pitchFamily="18" charset="0"/>
              </a:rPr>
              <a:t>Доходы бюджета ТФОМС Оренбургской области</a:t>
            </a:r>
          </a:p>
        </p:txBody>
      </p:sp>
      <p:graphicFrame>
        <p:nvGraphicFramePr>
          <p:cNvPr id="4" name="Object 3"/>
          <p:cNvGraphicFramePr>
            <a:graphicFrameLocks noGrp="1" noChangeAspect="1"/>
          </p:cNvGraphicFramePr>
          <p:nvPr>
            <p:ph type="tbl" idx="1"/>
          </p:nvPr>
        </p:nvGraphicFramePr>
        <p:xfrm>
          <a:off x="1908573" y="2095501"/>
          <a:ext cx="5326856" cy="331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11"/>
          <p:cNvGraphicFramePr>
            <a:graphicFrameLocks/>
          </p:cNvGraphicFramePr>
          <p:nvPr/>
        </p:nvGraphicFramePr>
        <p:xfrm>
          <a:off x="423632" y="1401421"/>
          <a:ext cx="8435280" cy="440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14275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1" name="Заголовок 1"/>
          <p:cNvSpPr>
            <a:spLocks noGrp="1"/>
          </p:cNvSpPr>
          <p:nvPr>
            <p:ph type="title"/>
          </p:nvPr>
        </p:nvSpPr>
        <p:spPr>
          <a:xfrm>
            <a:off x="143508" y="960036"/>
            <a:ext cx="8910990" cy="661988"/>
          </a:xfrm>
          <a:noFill/>
        </p:spPr>
        <p:txBody>
          <a:bodyPr anchor="ctr">
            <a:noAutofit/>
          </a:bodyPr>
          <a:lstStyle/>
          <a:p>
            <a:pPr algn="ctr">
              <a:defRPr/>
            </a:pPr>
            <a:r>
              <a:rPr lang="ru-RU" altLang="ru-RU" sz="2100" b="1" dirty="0">
                <a:latin typeface="Times New Roman" panose="02020603050405020304" pitchFamily="18" charset="0"/>
                <a:cs typeface="Times New Roman" panose="02020603050405020304" pitchFamily="18" charset="0"/>
              </a:rPr>
              <a:t>Администрирование страховых взносов на ОМС </a:t>
            </a:r>
            <a:br>
              <a:rPr lang="ru-RU" altLang="ru-RU" sz="2100" b="1" dirty="0">
                <a:latin typeface="Times New Roman" panose="02020603050405020304" pitchFamily="18" charset="0"/>
                <a:cs typeface="Times New Roman" panose="02020603050405020304" pitchFamily="18" charset="0"/>
              </a:rPr>
            </a:br>
            <a:r>
              <a:rPr lang="ru-RU" altLang="ru-RU" sz="2100" b="1" dirty="0">
                <a:latin typeface="Times New Roman" panose="02020603050405020304" pitchFamily="18" charset="0"/>
                <a:cs typeface="Times New Roman" panose="02020603050405020304" pitchFamily="18" charset="0"/>
              </a:rPr>
              <a:t>неработающего населения</a:t>
            </a:r>
          </a:p>
        </p:txBody>
      </p:sp>
      <p:graphicFrame>
        <p:nvGraphicFramePr>
          <p:cNvPr id="4" name="Таблица 3"/>
          <p:cNvGraphicFramePr>
            <a:graphicFrameLocks noGrp="1"/>
          </p:cNvGraphicFramePr>
          <p:nvPr>
            <p:ph type="tbl" idx="1"/>
          </p:nvPr>
        </p:nvGraphicFramePr>
        <p:xfrm>
          <a:off x="467545" y="1673682"/>
          <a:ext cx="8370930" cy="3959678"/>
        </p:xfrm>
        <a:graphic>
          <a:graphicData uri="http://schemas.openxmlformats.org/drawingml/2006/table">
            <a:tbl>
              <a:tblPr firstRow="1" bandRow="1">
                <a:tableStyleId>{8799B23B-EC83-4686-B30A-512413B5E67A}</a:tableStyleId>
              </a:tblPr>
              <a:tblGrid>
                <a:gridCol w="3672754">
                  <a:extLst>
                    <a:ext uri="{9D8B030D-6E8A-4147-A177-3AD203B41FA5}">
                      <a16:colId xmlns:a16="http://schemas.microsoft.com/office/drawing/2014/main" val="1920317833"/>
                    </a:ext>
                  </a:extLst>
                </a:gridCol>
                <a:gridCol w="1611382">
                  <a:extLst>
                    <a:ext uri="{9D8B030D-6E8A-4147-A177-3AD203B41FA5}">
                      <a16:colId xmlns:a16="http://schemas.microsoft.com/office/drawing/2014/main" val="2589161590"/>
                    </a:ext>
                  </a:extLst>
                </a:gridCol>
                <a:gridCol w="1757870">
                  <a:extLst>
                    <a:ext uri="{9D8B030D-6E8A-4147-A177-3AD203B41FA5}">
                      <a16:colId xmlns:a16="http://schemas.microsoft.com/office/drawing/2014/main" val="2803312264"/>
                    </a:ext>
                  </a:extLst>
                </a:gridCol>
                <a:gridCol w="1328924">
                  <a:extLst>
                    <a:ext uri="{9D8B030D-6E8A-4147-A177-3AD203B41FA5}">
                      <a16:colId xmlns:a16="http://schemas.microsoft.com/office/drawing/2014/main" val="2549713831"/>
                    </a:ext>
                  </a:extLst>
                </a:gridCol>
              </a:tblGrid>
              <a:tr h="333969">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ПОКАЗАТЕЛИ</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2016 год</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2017 год</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 к 2016 году</a:t>
                      </a:r>
                    </a:p>
                  </a:txBody>
                  <a:tcPr marL="68583" marR="68583" marT="34286" marB="34286" anchor="ctr">
                    <a:solidFill>
                      <a:srgbClr val="990033"/>
                    </a:solidFill>
                  </a:tcPr>
                </a:tc>
                <a:extLst>
                  <a:ext uri="{0D108BD9-81ED-4DB2-BD59-A6C34878D82A}">
                    <a16:rowId xmlns:a16="http://schemas.microsoft.com/office/drawing/2014/main" val="3350119054"/>
                  </a:ext>
                </a:extLst>
              </a:tr>
              <a:tr h="471488">
                <a:tc>
                  <a:txBody>
                    <a:bodyPr/>
                    <a:lstStyle/>
                    <a:p>
                      <a:r>
                        <a:rPr lang="ru-RU" sz="1200" dirty="0">
                          <a:latin typeface="Times New Roman" panose="02020603050405020304" pitchFamily="18" charset="0"/>
                          <a:cs typeface="Times New Roman" panose="02020603050405020304" pitchFamily="18" charset="0"/>
                        </a:rPr>
                        <a:t>Численность застрахованного по ОМС населения области (человек)</a:t>
                      </a:r>
                      <a:r>
                        <a:rPr lang="ru-RU" sz="1200" baseline="0" dirty="0">
                          <a:latin typeface="Times New Roman" panose="02020603050405020304" pitchFamily="18" charset="0"/>
                          <a:cs typeface="Times New Roman" panose="02020603050405020304" pitchFamily="18" charset="0"/>
                        </a:rPr>
                        <a:t> всего, в т.ч.:</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2 089 935</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2 077 983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99,4</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1672579938"/>
                  </a:ext>
                </a:extLst>
              </a:tr>
              <a:tr h="274313">
                <a:tc>
                  <a:txBody>
                    <a:bodyPr/>
                    <a:lstStyle/>
                    <a:p>
                      <a:pPr algn="r"/>
                      <a:r>
                        <a:rPr lang="ru-RU" sz="1200" dirty="0">
                          <a:latin typeface="Times New Roman" panose="02020603050405020304" pitchFamily="18" charset="0"/>
                          <a:cs typeface="Times New Roman" panose="02020603050405020304" pitchFamily="18" charset="0"/>
                        </a:rPr>
                        <a:t>работающее население</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760 008</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746 851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r>
                        <a:rPr lang="ru-RU" sz="1400" dirty="0">
                          <a:latin typeface="Times New Roman" panose="02020603050405020304" pitchFamily="18" charset="0"/>
                          <a:cs typeface="Times New Roman" panose="02020603050405020304" pitchFamily="18" charset="0"/>
                        </a:rPr>
                        <a:t>98,3</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3281250863"/>
                  </a:ext>
                </a:extLst>
              </a:tr>
              <a:tr h="274313">
                <a:tc>
                  <a:txBody>
                    <a:bodyPr/>
                    <a:lstStyle/>
                    <a:p>
                      <a:pPr algn="r"/>
                      <a:r>
                        <a:rPr lang="ru-RU" sz="1200" dirty="0">
                          <a:latin typeface="Times New Roman" panose="02020603050405020304" pitchFamily="18" charset="0"/>
                          <a:cs typeface="Times New Roman" panose="02020603050405020304" pitchFamily="18" charset="0"/>
                        </a:rPr>
                        <a:t>неработающее население</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1 329 927</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1 331 132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100,1</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2435018558"/>
                  </a:ext>
                </a:extLst>
              </a:tr>
              <a:tr h="617213">
                <a:tc>
                  <a:txBody>
                    <a:bodyPr/>
                    <a:lstStyle/>
                    <a:p>
                      <a:r>
                        <a:rPr lang="ru-RU" sz="1200" dirty="0">
                          <a:latin typeface="Times New Roman" panose="02020603050405020304" pitchFamily="18" charset="0"/>
                          <a:cs typeface="Times New Roman" panose="02020603050405020304" pitchFamily="18" charset="0"/>
                        </a:rPr>
                        <a:t>Размер страхового взноса на ОМС неработающего населения, перечисляемого их бюджета Оренбургской области (млн.рублей)</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9 616,4</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r>
                        <a:rPr kumimoji="0" lang="ru-RU" sz="1400" kern="1200" dirty="0">
                          <a:effectLst/>
                          <a:latin typeface="Times New Roman" panose="02020603050405020304" pitchFamily="18" charset="0"/>
                          <a:cs typeface="Times New Roman" panose="02020603050405020304" pitchFamily="18" charset="0"/>
                        </a:rPr>
                        <a:t>9 625,1</a:t>
                      </a:r>
                      <a:endParaRPr lang="ru-RU" sz="1400" dirty="0">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r>
                        <a:rPr lang="ru-RU" sz="1400" dirty="0">
                          <a:latin typeface="Times New Roman" panose="02020603050405020304" pitchFamily="18" charset="0"/>
                          <a:cs typeface="Times New Roman" panose="02020603050405020304" pitchFamily="18" charset="0"/>
                        </a:rPr>
                        <a:t>100,1</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3027777404"/>
                  </a:ext>
                </a:extLst>
              </a:tr>
              <a:tr h="43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Размер страхового взноса на ОМС на 1-го неработающего (рублей)</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7 230,8</a:t>
                      </a:r>
                      <a:endParaRPr lang="ru-RU" sz="1400" b="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r>
                        <a:rPr kumimoji="0" lang="ru-RU" sz="1400" kern="1200" dirty="0">
                          <a:effectLst/>
                          <a:latin typeface="Times New Roman" panose="02020603050405020304" pitchFamily="18" charset="0"/>
                          <a:cs typeface="Times New Roman" panose="02020603050405020304" pitchFamily="18" charset="0"/>
                        </a:rPr>
                        <a:t>7 230,8</a:t>
                      </a:r>
                      <a:endParaRPr lang="ru-RU" sz="1400" dirty="0">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100</a:t>
                      </a:r>
                      <a:endParaRPr lang="ru-RU" sz="1400" b="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3548021800"/>
                  </a:ext>
                </a:extLst>
              </a:tr>
              <a:tr h="274313">
                <a:tc gridSpan="4">
                  <a:txBody>
                    <a:bodyPr/>
                    <a:lstStyle/>
                    <a:p>
                      <a:pPr algn="ctr"/>
                      <a:r>
                        <a:rPr lang="ru-RU" sz="1400" dirty="0">
                          <a:effectLst/>
                          <a:latin typeface="Times New Roman" panose="02020603050405020304" pitchFamily="18" charset="0"/>
                          <a:cs typeface="Times New Roman" panose="02020603050405020304" pitchFamily="18" charset="0"/>
                        </a:rPr>
                        <a:t>СПРАВОЧНО:</a:t>
                      </a:r>
                      <a:endParaRPr lang="ru-RU" sz="1400" b="1" i="1" dirty="0">
                        <a:solidFill>
                          <a:srgbClr val="FF0066"/>
                        </a:solidFill>
                        <a:effectLst/>
                        <a:latin typeface="Times New Roman" panose="02020603050405020304" pitchFamily="18" charset="0"/>
                        <a:cs typeface="Times New Roman" panose="02020603050405020304" pitchFamily="18" charset="0"/>
                      </a:endParaRPr>
                    </a:p>
                  </a:txBody>
                  <a:tcPr marL="68583" marR="68583" marT="34286" marB="34286" anchor="ctr"/>
                </a:tc>
                <a:tc hMerge="1">
                  <a:txBody>
                    <a:bodyPr/>
                    <a:lstStyle/>
                    <a:p>
                      <a:endParaRPr lang="ru-RU"/>
                    </a:p>
                  </a:txBody>
                  <a:tcPr/>
                </a:tc>
                <a:tc hMerge="1">
                  <a:txBody>
                    <a:bodyPr/>
                    <a:lstStyle/>
                    <a:p>
                      <a:pPr algn="ctr"/>
                      <a:endParaRPr lang="ru-RU" sz="1400" dirty="0">
                        <a:solidFill>
                          <a:schemeClr val="tx1"/>
                        </a:solidFill>
                        <a:latin typeface="+mn-lt"/>
                      </a:endParaRPr>
                    </a:p>
                  </a:txBody>
                  <a:tcPr anchor="ctr"/>
                </a:tc>
                <a:tc hMerge="1">
                  <a:txBody>
                    <a:bodyPr/>
                    <a:lstStyle/>
                    <a:p>
                      <a:pPr algn="ctr"/>
                      <a:endParaRPr lang="ru-RU" sz="1400" dirty="0">
                        <a:solidFill>
                          <a:schemeClr val="tx1"/>
                        </a:solidFill>
                        <a:latin typeface="+mn-lt"/>
                      </a:endParaRPr>
                    </a:p>
                  </a:txBody>
                  <a:tcPr anchor="ctr"/>
                </a:tc>
                <a:extLst>
                  <a:ext uri="{0D108BD9-81ED-4DB2-BD59-A6C34878D82A}">
                    <a16:rowId xmlns:a16="http://schemas.microsoft.com/office/drawing/2014/main" val="1480110353"/>
                  </a:ext>
                </a:extLst>
              </a:tr>
              <a:tr h="785391">
                <a:tc>
                  <a:txBody>
                    <a:bodyPr/>
                    <a:lstStyle/>
                    <a:p>
                      <a:r>
                        <a:rPr lang="ru-RU" sz="1200" dirty="0">
                          <a:latin typeface="Times New Roman" panose="02020603050405020304" pitchFamily="18" charset="0"/>
                          <a:cs typeface="Times New Roman" panose="02020603050405020304" pitchFamily="18" charset="0"/>
                        </a:rPr>
                        <a:t>Расчётный</a:t>
                      </a:r>
                      <a:r>
                        <a:rPr lang="ru-RU" sz="1200" baseline="0" dirty="0">
                          <a:latin typeface="Times New Roman" panose="02020603050405020304" pitchFamily="18" charset="0"/>
                          <a:cs typeface="Times New Roman" panose="02020603050405020304" pitchFamily="18" charset="0"/>
                        </a:rPr>
                        <a:t> размер страховых взносов на ОМС работающего населения, перечисляемых работодателями Оренбургской области (млн.рублей)</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9 607,7</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10 524,4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109,5</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74445014"/>
                  </a:ext>
                </a:extLst>
              </a:tr>
              <a:tr h="471488">
                <a:tc>
                  <a:txBody>
                    <a:bodyPr/>
                    <a:lstStyle/>
                    <a:p>
                      <a:r>
                        <a:rPr lang="ru-RU" sz="1200" dirty="0">
                          <a:latin typeface="Times New Roman" panose="02020603050405020304" pitchFamily="18" charset="0"/>
                          <a:cs typeface="Times New Roman" panose="02020603050405020304" pitchFamily="18" charset="0"/>
                        </a:rPr>
                        <a:t>Р</a:t>
                      </a:r>
                      <a:r>
                        <a:rPr lang="ru-RU" sz="1200" baseline="0" dirty="0">
                          <a:latin typeface="Times New Roman" panose="02020603050405020304" pitchFamily="18" charset="0"/>
                          <a:cs typeface="Times New Roman" panose="02020603050405020304" pitchFamily="18" charset="0"/>
                        </a:rPr>
                        <a:t>азмер страхового взноса на ОМС на 1-го работающего (рублей)</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12 641,6</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14 091,7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r>
                        <a:rPr lang="ru-RU" sz="1400" dirty="0">
                          <a:latin typeface="Times New Roman" panose="02020603050405020304" pitchFamily="18" charset="0"/>
                          <a:cs typeface="Times New Roman" panose="02020603050405020304" pitchFamily="18" charset="0"/>
                        </a:rPr>
                        <a:t>111,5</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1335922893"/>
                  </a:ext>
                </a:extLst>
              </a:tr>
            </a:tbl>
          </a:graphicData>
        </a:graphic>
      </p:graphicFrame>
    </p:spTree>
    <p:extLst>
      <p:ext uri="{BB962C8B-B14F-4D97-AF65-F5344CB8AC3E}">
        <p14:creationId xmlns:p14="http://schemas.microsoft.com/office/powerpoint/2010/main" val="252649895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33400" y="994768"/>
            <a:ext cx="8199835" cy="706040"/>
          </a:xfrm>
          <a:noFill/>
        </p:spPr>
        <p:txBody>
          <a:bodyPr/>
          <a:lstStyle/>
          <a:p>
            <a:pPr algn="ctr">
              <a:defRPr/>
            </a:pPr>
            <a:r>
              <a:rPr lang="ru-RU" altLang="ru-RU" sz="2100" b="1" dirty="0">
                <a:latin typeface="Times New Roman" panose="02020603050405020304" pitchFamily="18" charset="0"/>
                <a:cs typeface="Times New Roman" panose="02020603050405020304" pitchFamily="18" charset="0"/>
              </a:rPr>
              <a:t>Финансирование территориальной программы ОМС  по видам медицинской помощи в 2016 -2018 гг.</a:t>
            </a:r>
            <a:endParaRPr lang="ru-RU" altLang="ru-RU" sz="2100" dirty="0">
              <a:latin typeface="Times New Roman" panose="02020603050405020304" pitchFamily="18" charset="0"/>
              <a:cs typeface="Times New Roman" panose="02020603050405020304" pitchFamily="18" charset="0"/>
            </a:endParaRPr>
          </a:p>
        </p:txBody>
      </p:sp>
      <p:graphicFrame>
        <p:nvGraphicFramePr>
          <p:cNvPr id="2" name="Объект 10"/>
          <p:cNvGraphicFramePr>
            <a:graphicFrameLocks noGrp="1"/>
          </p:cNvGraphicFramePr>
          <p:nvPr>
            <p:ph type="tbl" idx="1"/>
          </p:nvPr>
        </p:nvGraphicFramePr>
        <p:xfrm>
          <a:off x="359532" y="1935155"/>
          <a:ext cx="8532949" cy="3811540"/>
        </p:xfrm>
        <a:graphic>
          <a:graphicData uri="http://schemas.openxmlformats.org/drawingml/2006/chart">
            <c:chart xmlns:c="http://schemas.openxmlformats.org/drawingml/2006/chart" xmlns:r="http://schemas.openxmlformats.org/officeDocument/2006/relationships" r:id="rId2"/>
          </a:graphicData>
        </a:graphic>
      </p:graphicFrame>
      <p:sp>
        <p:nvSpPr>
          <p:cNvPr id="14" name="Штриховая стрелка вправо 13"/>
          <p:cNvSpPr/>
          <p:nvPr/>
        </p:nvSpPr>
        <p:spPr>
          <a:xfrm rot="16200000">
            <a:off x="5005925" y="1752937"/>
            <a:ext cx="909804" cy="697535"/>
          </a:xfrm>
          <a:prstGeom prst="stripedRightArrow">
            <a:avLst>
              <a:gd name="adj1" fmla="val 50000"/>
              <a:gd name="adj2" fmla="val 41398"/>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200" dirty="0">
                <a:solidFill>
                  <a:schemeClr val="tx1"/>
                </a:solidFill>
                <a:latin typeface="Times New Roman" panose="02020603050405020304" pitchFamily="18" charset="0"/>
                <a:cs typeface="Times New Roman" panose="02020603050405020304" pitchFamily="18" charset="0"/>
              </a:rPr>
              <a:t>10,8 %</a:t>
            </a:r>
          </a:p>
        </p:txBody>
      </p:sp>
      <p:sp>
        <p:nvSpPr>
          <p:cNvPr id="15" name="Штриховая стрелка вправо 14"/>
          <p:cNvSpPr/>
          <p:nvPr/>
        </p:nvSpPr>
        <p:spPr>
          <a:xfrm rot="16200000">
            <a:off x="3142600" y="2278540"/>
            <a:ext cx="851916" cy="693416"/>
          </a:xfrm>
          <a:prstGeom prst="stripedRightArrow">
            <a:avLst>
              <a:gd name="adj1" fmla="val 50000"/>
              <a:gd name="adj2" fmla="val 41398"/>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200" dirty="0">
                <a:solidFill>
                  <a:schemeClr val="tx1"/>
                </a:solidFill>
              </a:rPr>
              <a:t>9,5 %</a:t>
            </a:r>
          </a:p>
        </p:txBody>
      </p:sp>
      <p:sp>
        <p:nvSpPr>
          <p:cNvPr id="18" name="Штриховая стрелка вправо 17"/>
          <p:cNvSpPr/>
          <p:nvPr/>
        </p:nvSpPr>
        <p:spPr>
          <a:xfrm rot="1348399">
            <a:off x="7389537" y="3984751"/>
            <a:ext cx="891094" cy="697535"/>
          </a:xfrm>
          <a:prstGeom prst="stripedRightArrow">
            <a:avLst>
              <a:gd name="adj1" fmla="val 50000"/>
              <a:gd name="adj2" fmla="val 41398"/>
            </a:avLst>
          </a:prstGeom>
          <a:solidFill>
            <a:schemeClr val="accent3">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050" dirty="0">
                <a:solidFill>
                  <a:schemeClr val="tx1"/>
                </a:solidFill>
                <a:latin typeface="Times New Roman" panose="02020603050405020304" pitchFamily="18" charset="0"/>
                <a:cs typeface="Times New Roman" panose="02020603050405020304" pitchFamily="18" charset="0"/>
              </a:rPr>
              <a:t>-4,2</a:t>
            </a:r>
            <a:r>
              <a:rPr lang="ru-RU" sz="1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248646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13538" y="1063229"/>
            <a:ext cx="8532948" cy="745331"/>
          </a:xfrm>
          <a:noFill/>
        </p:spPr>
        <p:txBody>
          <a:bodyPr anchor="ctr"/>
          <a:lstStyle/>
          <a:p>
            <a:pPr algn="ctr">
              <a:defRPr/>
            </a:pPr>
            <a:r>
              <a:rPr lang="ru-RU" altLang="ru-RU" sz="2100" b="1" dirty="0">
                <a:latin typeface="Times New Roman" panose="02020603050405020304" pitchFamily="18" charset="0"/>
                <a:cs typeface="Times New Roman" panose="02020603050405020304" pitchFamily="18" charset="0"/>
              </a:rPr>
              <a:t>Показатели реализации территориальной программы ОМС</a:t>
            </a:r>
            <a:br>
              <a:rPr lang="ru-RU" altLang="ru-RU" sz="2100" b="1" dirty="0">
                <a:latin typeface="Times New Roman" panose="02020603050405020304" pitchFamily="18" charset="0"/>
                <a:cs typeface="Times New Roman" panose="02020603050405020304" pitchFamily="18" charset="0"/>
              </a:rPr>
            </a:br>
            <a:r>
              <a:rPr lang="ru-RU" altLang="ru-RU" sz="2100" b="1" dirty="0">
                <a:latin typeface="Times New Roman" panose="02020603050405020304" pitchFamily="18" charset="0"/>
                <a:cs typeface="Times New Roman" panose="02020603050405020304" pitchFamily="18" charset="0"/>
              </a:rPr>
              <a:t>в 2017 году</a:t>
            </a:r>
            <a:endParaRPr lang="ru-RU" altLang="ru-RU" sz="21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type="tbl" idx="1"/>
          </p:nvPr>
        </p:nvGraphicFramePr>
        <p:xfrm>
          <a:off x="535213" y="1903256"/>
          <a:ext cx="8230713" cy="3756247"/>
        </p:xfrm>
        <a:graphic>
          <a:graphicData uri="http://schemas.openxmlformats.org/drawingml/2006/table">
            <a:tbl>
              <a:tblPr firstRow="1" bandRow="1">
                <a:tableStyleId>{8799B23B-EC83-4686-B30A-512413B5E67A}</a:tableStyleId>
              </a:tblPr>
              <a:tblGrid>
                <a:gridCol w="2725034">
                  <a:extLst>
                    <a:ext uri="{9D8B030D-6E8A-4147-A177-3AD203B41FA5}">
                      <a16:colId xmlns:a16="http://schemas.microsoft.com/office/drawing/2014/main" val="3328977640"/>
                    </a:ext>
                  </a:extLst>
                </a:gridCol>
                <a:gridCol w="1095731">
                  <a:extLst>
                    <a:ext uri="{9D8B030D-6E8A-4147-A177-3AD203B41FA5}">
                      <a16:colId xmlns:a16="http://schemas.microsoft.com/office/drawing/2014/main" val="2218882181"/>
                    </a:ext>
                  </a:extLst>
                </a:gridCol>
                <a:gridCol w="1350150">
                  <a:extLst>
                    <a:ext uri="{9D8B030D-6E8A-4147-A177-3AD203B41FA5}">
                      <a16:colId xmlns:a16="http://schemas.microsoft.com/office/drawing/2014/main" val="3262364656"/>
                    </a:ext>
                  </a:extLst>
                </a:gridCol>
                <a:gridCol w="1350150">
                  <a:extLst>
                    <a:ext uri="{9D8B030D-6E8A-4147-A177-3AD203B41FA5}">
                      <a16:colId xmlns:a16="http://schemas.microsoft.com/office/drawing/2014/main" val="3614453025"/>
                    </a:ext>
                  </a:extLst>
                </a:gridCol>
                <a:gridCol w="1709648">
                  <a:extLst>
                    <a:ext uri="{9D8B030D-6E8A-4147-A177-3AD203B41FA5}">
                      <a16:colId xmlns:a16="http://schemas.microsoft.com/office/drawing/2014/main" val="3350753946"/>
                    </a:ext>
                  </a:extLst>
                </a:gridCol>
              </a:tblGrid>
              <a:tr h="1028700">
                <a:tc>
                  <a:txBody>
                    <a:bodyPr/>
                    <a:lstStyle/>
                    <a:p>
                      <a:pPr algn="ctr"/>
                      <a:r>
                        <a:rPr lang="ru-RU" sz="1400" cap="none" spc="50" dirty="0">
                          <a:ln w="0"/>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Единица измерения объема медицинской помощи</a:t>
                      </a:r>
                      <a:endParaRPr lang="ru-RU"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Норматив объёма на 1 застрахованного по ТП 2017</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Фактический объём на 1 застрахованного</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Норматив финансовых затрат (2017) на  единицу</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объёма МП </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Фактическая стоимость на  единицу</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объёма МП</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baseline="0" dirty="0" err="1">
                          <a:solidFill>
                            <a:schemeClr val="bg1"/>
                          </a:solidFill>
                          <a:latin typeface="Times New Roman" panose="02020603050405020304" pitchFamily="18" charset="0"/>
                          <a:cs typeface="Times New Roman" panose="02020603050405020304" pitchFamily="18" charset="0"/>
                        </a:rPr>
                        <a:t>среднесложившаяся</a:t>
                      </a:r>
                      <a:r>
                        <a:rPr lang="ru-RU" sz="1100" baseline="0" dirty="0">
                          <a:solidFill>
                            <a:schemeClr val="bg1"/>
                          </a:solidFill>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anose="02020603050405020304" pitchFamily="18" charset="0"/>
                          <a:cs typeface="Times New Roman" panose="02020603050405020304" pitchFamily="18" charset="0"/>
                        </a:rPr>
                        <a:t>по кассовым расходам</a:t>
                      </a:r>
                      <a:r>
                        <a:rPr lang="ru-RU" sz="1100" baseline="0" dirty="0">
                          <a:solidFill>
                            <a:schemeClr val="bg1"/>
                          </a:solidFill>
                          <a:latin typeface="Times New Roman" panose="02020603050405020304" pitchFamily="18" charset="0"/>
                          <a:cs typeface="Times New Roman" panose="02020603050405020304" pitchFamily="18" charset="0"/>
                        </a:rPr>
                        <a:t> МО (ф.62)</a:t>
                      </a:r>
                      <a:endParaRPr lang="ru-RU" sz="1100" dirty="0">
                        <a:solidFill>
                          <a:schemeClr val="bg1"/>
                        </a:solidFill>
                        <a:latin typeface="Times New Roman" panose="02020603050405020304" pitchFamily="18" charset="0"/>
                        <a:cs typeface="Times New Roman" panose="02020603050405020304" pitchFamily="18" charset="0"/>
                      </a:endParaRPr>
                    </a:p>
                    <a:p>
                      <a:pPr algn="ctr"/>
                      <a:endParaRPr lang="ru-RU" sz="1100"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solidFill>
                      <a:srgbClr val="990033">
                        <a:alpha val="70000"/>
                      </a:srgbClr>
                    </a:solidFill>
                  </a:tcPr>
                </a:tc>
                <a:extLst>
                  <a:ext uri="{0D108BD9-81ED-4DB2-BD59-A6C34878D82A}">
                    <a16:rowId xmlns:a16="http://schemas.microsoft.com/office/drawing/2014/main" val="2292327194"/>
                  </a:ext>
                </a:extLst>
              </a:tr>
              <a:tr h="462547">
                <a:tc>
                  <a:txBody>
                    <a:bodyPr/>
                    <a:lstStyle/>
                    <a:p>
                      <a:r>
                        <a:rPr lang="ru-RU" sz="1200" dirty="0">
                          <a:effectLst/>
                          <a:latin typeface="Times New Roman" panose="02020603050405020304" pitchFamily="18" charset="0"/>
                          <a:cs typeface="Times New Roman" panose="02020603050405020304" pitchFamily="18" charset="0"/>
                        </a:rPr>
                        <a:t>Посещение с профилактическими и иными целями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2,35</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2,97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410,1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412,1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891806186"/>
                  </a:ext>
                </a:extLst>
              </a:tr>
              <a:tr h="273218">
                <a:tc>
                  <a:txBody>
                    <a:bodyPr/>
                    <a:lstStyle/>
                    <a:p>
                      <a:r>
                        <a:rPr lang="ru-RU" sz="1200" dirty="0">
                          <a:latin typeface="Times New Roman" panose="02020603050405020304" pitchFamily="18" charset="0"/>
                          <a:cs typeface="Times New Roman" panose="02020603050405020304" pitchFamily="18" charset="0"/>
                        </a:rPr>
                        <a:t>Посещения в неотложной форме</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0,56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0,23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524,9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518,1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614340708"/>
                  </a:ext>
                </a:extLst>
              </a:tr>
              <a:tr h="382505">
                <a:tc>
                  <a:txBody>
                    <a:bodyPr/>
                    <a:lstStyle/>
                    <a:p>
                      <a:r>
                        <a:rPr lang="ru-RU" sz="1200" dirty="0">
                          <a:latin typeface="Times New Roman" panose="02020603050405020304" pitchFamily="18" charset="0"/>
                          <a:cs typeface="Times New Roman" panose="02020603050405020304" pitchFamily="18" charset="0"/>
                        </a:rPr>
                        <a:t>Обращение в связи с заболеваниями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1,98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1,77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1 148,9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1 271,9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4046024253"/>
                  </a:ext>
                </a:extLst>
              </a:tr>
              <a:tr h="439468">
                <a:tc>
                  <a:txBody>
                    <a:bodyPr/>
                    <a:lstStyle/>
                    <a:p>
                      <a:r>
                        <a:rPr lang="ru-RU" sz="1200" dirty="0">
                          <a:latin typeface="Times New Roman" panose="02020603050405020304" pitchFamily="18" charset="0"/>
                          <a:cs typeface="Times New Roman" panose="02020603050405020304" pitchFamily="18" charset="0"/>
                        </a:rPr>
                        <a:t>Случай лечения в условиях дневного стационара</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0,06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0,056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12 991,8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11 956,0</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253015671"/>
                  </a:ext>
                </a:extLst>
              </a:tr>
              <a:tr h="439468">
                <a:tc>
                  <a:txBody>
                    <a:bodyPr/>
                    <a:lstStyle/>
                    <a:p>
                      <a:r>
                        <a:rPr lang="ru-RU" sz="1200" dirty="0">
                          <a:latin typeface="Times New Roman" panose="02020603050405020304" pitchFamily="18" charset="0"/>
                          <a:cs typeface="Times New Roman" panose="02020603050405020304" pitchFamily="18" charset="0"/>
                        </a:rPr>
                        <a:t>Случай госпитализации в стационарных условиях</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0,17233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0,16198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26 835,1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28 331,9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773044170"/>
                  </a:ext>
                </a:extLst>
              </a:tr>
              <a:tr h="430192">
                <a:tc>
                  <a:txBody>
                    <a:bodyPr/>
                    <a:lstStyle/>
                    <a:p>
                      <a:r>
                        <a:rPr lang="ru-RU" sz="1200" dirty="0" err="1">
                          <a:latin typeface="Times New Roman" panose="02020603050405020304" pitchFamily="18" charset="0"/>
                          <a:cs typeface="Times New Roman" panose="02020603050405020304" pitchFamily="18" charset="0"/>
                        </a:rPr>
                        <a:t>Койко</a:t>
                      </a:r>
                      <a:r>
                        <a:rPr lang="ru-RU" sz="1200" dirty="0">
                          <a:latin typeface="Times New Roman" panose="02020603050405020304" pitchFamily="18" charset="0"/>
                          <a:cs typeface="Times New Roman" panose="02020603050405020304" pitchFamily="18" charset="0"/>
                        </a:rPr>
                        <a:t>/день медицинской реабилитации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0,039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0,048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1 802,9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1 869,7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643065549"/>
                  </a:ext>
                </a:extLst>
              </a:tr>
              <a:tr h="254429">
                <a:tc>
                  <a:txBody>
                    <a:bodyPr/>
                    <a:lstStyle/>
                    <a:p>
                      <a:r>
                        <a:rPr lang="ru-RU" sz="1200" dirty="0">
                          <a:latin typeface="Times New Roman" panose="02020603050405020304" pitchFamily="18" charset="0"/>
                          <a:cs typeface="Times New Roman" panose="02020603050405020304" pitchFamily="18" charset="0"/>
                        </a:rPr>
                        <a:t>Вызов скорой помощи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0,28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1 983,3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2 132,5</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469472644"/>
                  </a:ext>
                </a:extLst>
              </a:tr>
            </a:tbl>
          </a:graphicData>
        </a:graphic>
      </p:graphicFrame>
      <p:sp>
        <p:nvSpPr>
          <p:cNvPr id="8" name="Скругленный прямоугольник 7"/>
          <p:cNvSpPr/>
          <p:nvPr/>
        </p:nvSpPr>
        <p:spPr>
          <a:xfrm>
            <a:off x="4031042" y="4490200"/>
            <a:ext cx="681038" cy="131195"/>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- 6,0 %</a:t>
            </a:r>
          </a:p>
        </p:txBody>
      </p:sp>
      <p:cxnSp>
        <p:nvCxnSpPr>
          <p:cNvPr id="9" name="Прямая со стрелкой 8"/>
          <p:cNvCxnSpPr/>
          <p:nvPr/>
        </p:nvCxnSpPr>
        <p:spPr>
          <a:xfrm>
            <a:off x="5317924" y="4598182"/>
            <a:ext cx="172178" cy="234974"/>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5397252" y="2975936"/>
            <a:ext cx="146856" cy="248037"/>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4024546" y="2985134"/>
            <a:ext cx="682228" cy="121287"/>
          </a:xfrm>
          <a:prstGeom prst="roundRect">
            <a:avLst/>
          </a:prstGeom>
          <a:solidFill>
            <a:srgbClr val="990033">
              <a:alpha val="68000"/>
            </a:srgbClr>
          </a:solidFill>
          <a:ln w="12700" cap="flat" cmpd="sng" algn="ctr">
            <a:solidFill>
              <a:srgbClr val="C00000"/>
            </a:solidFill>
            <a:prstDash val="solid"/>
            <a:miter lim="800000"/>
          </a:ln>
          <a:effectLst/>
        </p:spPr>
        <p:txBody>
          <a:bodyPr anchor="ctr"/>
          <a:lstStyle/>
          <a:p>
            <a:pPr algn="ctr" fontAlgn="auto">
              <a:spcBef>
                <a:spcPts val="0"/>
              </a:spcBef>
              <a:spcAft>
                <a:spcPts val="0"/>
              </a:spcAft>
              <a:defRPr/>
            </a:pPr>
            <a:r>
              <a:rPr lang="ru-RU" sz="1050" kern="0" dirty="0">
                <a:solidFill>
                  <a:prstClr val="white"/>
                </a:solidFill>
                <a:latin typeface="Calibri" panose="020F0502020204030204"/>
              </a:rPr>
              <a:t>+ 26,4 %</a:t>
            </a:r>
          </a:p>
        </p:txBody>
      </p:sp>
      <p:sp>
        <p:nvSpPr>
          <p:cNvPr id="26" name="Скругленный прямоугольник 25"/>
          <p:cNvSpPr/>
          <p:nvPr/>
        </p:nvSpPr>
        <p:spPr>
          <a:xfrm>
            <a:off x="4026175" y="4913339"/>
            <a:ext cx="682229" cy="107343"/>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+7,7 %</a:t>
            </a:r>
          </a:p>
        </p:txBody>
      </p:sp>
      <p:cxnSp>
        <p:nvCxnSpPr>
          <p:cNvPr id="28" name="Прямая со стрелкой 27"/>
          <p:cNvCxnSpPr/>
          <p:nvPr/>
        </p:nvCxnSpPr>
        <p:spPr>
          <a:xfrm flipV="1">
            <a:off x="5271315" y="5017317"/>
            <a:ext cx="218788" cy="170890"/>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4029653" y="5326018"/>
            <a:ext cx="683419" cy="106342"/>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- 6,7%</a:t>
            </a:r>
          </a:p>
        </p:txBody>
      </p:sp>
      <p:cxnSp>
        <p:nvCxnSpPr>
          <p:cNvPr id="31" name="Прямая со стрелкой 30"/>
          <p:cNvCxnSpPr/>
          <p:nvPr/>
        </p:nvCxnSpPr>
        <p:spPr>
          <a:xfrm>
            <a:off x="5274078" y="5373217"/>
            <a:ext cx="162747" cy="183854"/>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4026182" y="3381143"/>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- 41,1%</a:t>
            </a:r>
          </a:p>
        </p:txBody>
      </p:sp>
      <p:cxnSp>
        <p:nvCxnSpPr>
          <p:cNvPr id="32" name="Прямая со стрелкой 31"/>
          <p:cNvCxnSpPr/>
          <p:nvPr/>
        </p:nvCxnSpPr>
        <p:spPr>
          <a:xfrm>
            <a:off x="5382090" y="3390659"/>
            <a:ext cx="153749"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4024545" y="3743675"/>
            <a:ext cx="682229" cy="119970"/>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- 10,6 %</a:t>
            </a:r>
          </a:p>
        </p:txBody>
      </p:sp>
      <p:cxnSp>
        <p:nvCxnSpPr>
          <p:cNvPr id="38" name="Прямая со стрелкой 37"/>
          <p:cNvCxnSpPr/>
          <p:nvPr/>
        </p:nvCxnSpPr>
        <p:spPr>
          <a:xfrm>
            <a:off x="5390359" y="3781489"/>
            <a:ext cx="153749"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8406426" y="3005706"/>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8406426" y="3390659"/>
            <a:ext cx="0"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8435958" y="4148199"/>
            <a:ext cx="0"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8435958" y="5018179"/>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8438462" y="4574031"/>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8445532" y="5356394"/>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6630018" y="3380453"/>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- 0,98%</a:t>
            </a:r>
          </a:p>
        </p:txBody>
      </p:sp>
      <p:sp>
        <p:nvSpPr>
          <p:cNvPr id="54" name="Скругленный прямоугольник 53"/>
          <p:cNvSpPr/>
          <p:nvPr/>
        </p:nvSpPr>
        <p:spPr>
          <a:xfrm>
            <a:off x="6630018" y="3701021"/>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+10,7%</a:t>
            </a:r>
          </a:p>
        </p:txBody>
      </p:sp>
      <p:sp>
        <p:nvSpPr>
          <p:cNvPr id="55" name="Скругленный прямоугольник 54"/>
          <p:cNvSpPr/>
          <p:nvPr/>
        </p:nvSpPr>
        <p:spPr>
          <a:xfrm>
            <a:off x="6630018" y="4143210"/>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- 8,0%</a:t>
            </a:r>
          </a:p>
        </p:txBody>
      </p:sp>
      <p:cxnSp>
        <p:nvCxnSpPr>
          <p:cNvPr id="56" name="Прямая со стрелкой 55"/>
          <p:cNvCxnSpPr/>
          <p:nvPr/>
        </p:nvCxnSpPr>
        <p:spPr>
          <a:xfrm flipV="1">
            <a:off x="8406426" y="3743675"/>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6630018" y="4506446"/>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+5,6%</a:t>
            </a:r>
          </a:p>
        </p:txBody>
      </p:sp>
      <p:sp>
        <p:nvSpPr>
          <p:cNvPr id="58" name="Скругленный прямоугольник 57"/>
          <p:cNvSpPr/>
          <p:nvPr/>
        </p:nvSpPr>
        <p:spPr>
          <a:xfrm>
            <a:off x="6632503" y="5379188"/>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+7,5%</a:t>
            </a:r>
          </a:p>
        </p:txBody>
      </p:sp>
      <p:graphicFrame>
        <p:nvGraphicFramePr>
          <p:cNvPr id="33" name="Объект 17">
            <a:extLst>
              <a:ext uri="{FF2B5EF4-FFF2-40B4-BE49-F238E27FC236}">
                <a16:creationId xmlns:a16="http://schemas.microsoft.com/office/drawing/2014/main" id="{00A0F0E9-9FBB-414B-9F04-98BBDD087378}"/>
              </a:ext>
            </a:extLst>
          </p:cNvPr>
          <p:cNvGraphicFramePr>
            <a:graphicFrameLocks/>
          </p:cNvGraphicFramePr>
          <p:nvPr>
            <p:extLst>
              <p:ext uri="{D42A27DB-BD31-4B8C-83A1-F6EECF244321}">
                <p14:modId xmlns:p14="http://schemas.microsoft.com/office/powerpoint/2010/main" val="573827438"/>
              </p:ext>
            </p:extLst>
          </p:nvPr>
        </p:nvGraphicFramePr>
        <p:xfrm>
          <a:off x="119336" y="328613"/>
          <a:ext cx="11809312" cy="6412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42213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467544" y="1052737"/>
            <a:ext cx="8262938" cy="667940"/>
          </a:xfrm>
          <a:prstGeom prst="rect">
            <a:avLst/>
          </a:prstGeom>
          <a:no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100" b="1" dirty="0">
                <a:latin typeface="Times New Roman" panose="02020603050405020304" pitchFamily="18" charset="0"/>
                <a:cs typeface="Times New Roman" panose="02020603050405020304" pitchFamily="18" charset="0"/>
              </a:rPr>
              <a:t>Динамика </a:t>
            </a:r>
            <a:r>
              <a:rPr lang="ru-RU" sz="2100" dirty="0">
                <a:latin typeface="Times New Roman" panose="02020603050405020304" pitchFamily="18" charset="0"/>
                <a:cs typeface="Times New Roman" panose="02020603050405020304" pitchFamily="18" charset="0"/>
              </a:rPr>
              <a:t>финансовых санкций предъявленных к медицинским организациям за нарушения, выявленные в ходе контроля </a:t>
            </a:r>
            <a:r>
              <a:rPr lang="ru-RU" sz="2100" b="1" dirty="0">
                <a:latin typeface="Times New Roman" panose="02020603050405020304" pitchFamily="18" charset="0"/>
                <a:cs typeface="Times New Roman" panose="02020603050405020304" pitchFamily="18" charset="0"/>
              </a:rPr>
              <a:t>за 2016-2017 годы</a:t>
            </a:r>
          </a:p>
        </p:txBody>
      </p:sp>
      <p:graphicFrame>
        <p:nvGraphicFramePr>
          <p:cNvPr id="3" name="Диаграмма 2"/>
          <p:cNvGraphicFramePr/>
          <p:nvPr/>
        </p:nvGraphicFramePr>
        <p:xfrm>
          <a:off x="845586" y="1720676"/>
          <a:ext cx="7506834" cy="4152144"/>
        </p:xfrm>
        <a:graphic>
          <a:graphicData uri="http://schemas.openxmlformats.org/drawingml/2006/chart">
            <c:chart xmlns:c="http://schemas.openxmlformats.org/drawingml/2006/chart" xmlns:r="http://schemas.openxmlformats.org/officeDocument/2006/relationships" r:id="rId2"/>
          </a:graphicData>
        </a:graphic>
      </p:graphicFrame>
      <p:sp>
        <p:nvSpPr>
          <p:cNvPr id="4" name="Штриховая стрелка вправо 3"/>
          <p:cNvSpPr/>
          <p:nvPr/>
        </p:nvSpPr>
        <p:spPr>
          <a:xfrm rot="16200000">
            <a:off x="3104681" y="3168127"/>
            <a:ext cx="2911877" cy="841335"/>
          </a:xfrm>
          <a:prstGeom prst="stripedRightArrow">
            <a:avLst>
              <a:gd name="adj1" fmla="val 50000"/>
              <a:gd name="adj2" fmla="val 41398"/>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800" dirty="0">
                <a:solidFill>
                  <a:schemeClr val="tx1"/>
                </a:solidFill>
                <a:latin typeface="Times New Roman" panose="02020603050405020304" pitchFamily="18" charset="0"/>
                <a:cs typeface="Times New Roman" panose="02020603050405020304" pitchFamily="18" charset="0"/>
              </a:rPr>
              <a:t>Рост в  1,3 раза</a:t>
            </a:r>
          </a:p>
        </p:txBody>
      </p:sp>
      <p:sp>
        <p:nvSpPr>
          <p:cNvPr id="5" name="TextBox 1"/>
          <p:cNvSpPr txBox="1"/>
          <p:nvPr/>
        </p:nvSpPr>
        <p:spPr>
          <a:xfrm>
            <a:off x="4247965" y="5535234"/>
            <a:ext cx="1080089" cy="2516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25" dirty="0">
                <a:latin typeface="Times New Roman" panose="02020603050405020304" pitchFamily="18" charset="0"/>
                <a:cs typeface="Times New Roman" panose="02020603050405020304" pitchFamily="18" charset="0"/>
              </a:rPr>
              <a:t>тыс. рублей</a:t>
            </a:r>
          </a:p>
        </p:txBody>
      </p:sp>
    </p:spTree>
    <p:extLst>
      <p:ext uri="{BB962C8B-B14F-4D97-AF65-F5344CB8AC3E}">
        <p14:creationId xmlns:p14="http://schemas.microsoft.com/office/powerpoint/2010/main" val="112146799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 y="949191"/>
            <a:ext cx="8533209" cy="647700"/>
          </a:xfrm>
          <a:noFill/>
        </p:spPr>
        <p:txBody>
          <a:bodyPr anchor="ctr">
            <a:normAutofit fontScale="90000"/>
          </a:bodyPr>
          <a:lstStyle/>
          <a:p>
            <a:pPr algn="ctr" fontAlgn="auto">
              <a:spcAft>
                <a:spcPts val="0"/>
              </a:spcAft>
            </a:pPr>
            <a:r>
              <a:rPr lang="ru-RU" altLang="ru-RU" sz="2400" b="1" dirty="0">
                <a:latin typeface="Times New Roman" panose="02020603050405020304" pitchFamily="18" charset="0"/>
                <a:cs typeface="Times New Roman" panose="02020603050405020304" pitchFamily="18" charset="0"/>
              </a:rPr>
              <a:t>Динамика обоснованных жалоб застрахованных лиц </a:t>
            </a:r>
            <a:br>
              <a:rPr lang="ru-RU" altLang="ru-RU" sz="2400" b="1" dirty="0">
                <a:latin typeface="Times New Roman" panose="02020603050405020304" pitchFamily="18" charset="0"/>
                <a:cs typeface="Times New Roman" panose="02020603050405020304" pitchFamily="18" charset="0"/>
              </a:rPr>
            </a:br>
            <a:r>
              <a:rPr lang="ru-RU" altLang="ru-RU" sz="2400" b="1" dirty="0">
                <a:latin typeface="Times New Roman" panose="02020603050405020304" pitchFamily="18" charset="0"/>
                <a:cs typeface="Times New Roman" panose="02020603050405020304" pitchFamily="18" charset="0"/>
              </a:rPr>
              <a:t>в Оренбургской области  за 2016-2017 гг.</a:t>
            </a:r>
            <a:endParaRPr lang="en-US" altLang="ru-RU" sz="18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868" y="1918838"/>
            <a:ext cx="2775526" cy="2775526"/>
          </a:xfrm>
          <a:prstGeom prst="rect">
            <a:avLst/>
          </a:prstGeom>
        </p:spPr>
      </p:pic>
      <p:sp>
        <p:nvSpPr>
          <p:cNvPr id="11" name="Скругленный прямоугольник 10"/>
          <p:cNvSpPr/>
          <p:nvPr/>
        </p:nvSpPr>
        <p:spPr>
          <a:xfrm>
            <a:off x="6428337" y="2654099"/>
            <a:ext cx="2582411" cy="652502"/>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Выбор МО в сфере ОМС</a:t>
            </a:r>
          </a:p>
          <a:p>
            <a:pPr algn="ctr"/>
            <a:r>
              <a:rPr lang="ru-RU" b="1" dirty="0">
                <a:solidFill>
                  <a:schemeClr val="tx1"/>
                </a:solidFill>
                <a:latin typeface="Times New Roman" panose="02020603050405020304" pitchFamily="18" charset="0"/>
                <a:cs typeface="Times New Roman" panose="02020603050405020304" pitchFamily="18" charset="0"/>
              </a:rPr>
              <a:t>В 1,1 раз</a:t>
            </a:r>
          </a:p>
        </p:txBody>
      </p:sp>
      <p:sp>
        <p:nvSpPr>
          <p:cNvPr id="14" name="Скругленный прямоугольник 13"/>
          <p:cNvSpPr/>
          <p:nvPr/>
        </p:nvSpPr>
        <p:spPr>
          <a:xfrm>
            <a:off x="6428337" y="3647372"/>
            <a:ext cx="2680168" cy="627003"/>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Организация работы МО</a:t>
            </a:r>
          </a:p>
          <a:p>
            <a:pPr algn="ctr"/>
            <a:r>
              <a:rPr lang="ru-RU" b="1" dirty="0">
                <a:solidFill>
                  <a:schemeClr val="tx1"/>
                </a:solidFill>
                <a:latin typeface="Times New Roman" panose="02020603050405020304" pitchFamily="18" charset="0"/>
                <a:cs typeface="Times New Roman" panose="02020603050405020304" pitchFamily="18" charset="0"/>
              </a:rPr>
              <a:t>-15 %</a:t>
            </a:r>
          </a:p>
        </p:txBody>
      </p:sp>
      <p:sp>
        <p:nvSpPr>
          <p:cNvPr id="16" name="Скругленный прямоугольник 15"/>
          <p:cNvSpPr/>
          <p:nvPr/>
        </p:nvSpPr>
        <p:spPr>
          <a:xfrm>
            <a:off x="6404135" y="4464428"/>
            <a:ext cx="2582411" cy="98019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Этика и деонтология медицинских работников</a:t>
            </a:r>
          </a:p>
          <a:p>
            <a:pPr algn="ctr"/>
            <a:r>
              <a:rPr lang="ru-RU" b="1" dirty="0">
                <a:solidFill>
                  <a:schemeClr val="tx1"/>
                </a:solidFill>
                <a:latin typeface="Times New Roman" panose="02020603050405020304" pitchFamily="18" charset="0"/>
                <a:cs typeface="Times New Roman" panose="02020603050405020304" pitchFamily="18" charset="0"/>
              </a:rPr>
              <a:t>нет жалоб</a:t>
            </a:r>
          </a:p>
          <a:p>
            <a:endParaRPr lang="ru-RU" b="1"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340469" y="4120309"/>
            <a:ext cx="2582411" cy="1267407"/>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dirty="0"/>
          </a:p>
          <a:p>
            <a:pPr algn="ctr"/>
            <a:r>
              <a:rPr lang="ru-RU" dirty="0">
                <a:latin typeface="Times New Roman" panose="02020603050405020304" pitchFamily="18" charset="0"/>
                <a:cs typeface="Times New Roman" panose="02020603050405020304" pitchFamily="18" charset="0"/>
              </a:rPr>
              <a:t>Лекарственное обеспечение при оказании медицинской помощи </a:t>
            </a:r>
            <a:r>
              <a:rPr lang="ru-RU" dirty="0">
                <a:solidFill>
                  <a:srgbClr val="FF0000"/>
                </a:solidFill>
                <a:latin typeface="Times New Roman" panose="02020603050405020304" pitchFamily="18" charset="0"/>
                <a:cs typeface="Times New Roman" panose="02020603050405020304" pitchFamily="18" charset="0"/>
              </a:rPr>
              <a:t> </a:t>
            </a:r>
            <a:r>
              <a:rPr lang="ru-RU" b="1" dirty="0">
                <a:solidFill>
                  <a:srgbClr val="990033"/>
                </a:solidFill>
                <a:latin typeface="Times New Roman" panose="02020603050405020304" pitchFamily="18" charset="0"/>
                <a:cs typeface="Times New Roman" panose="02020603050405020304" pitchFamily="18" charset="0"/>
              </a:rPr>
              <a:t>в 2 раза</a:t>
            </a:r>
          </a:p>
        </p:txBody>
      </p:sp>
      <p:sp>
        <p:nvSpPr>
          <p:cNvPr id="18" name="Скругленный прямоугольник 17"/>
          <p:cNvSpPr/>
          <p:nvPr/>
        </p:nvSpPr>
        <p:spPr>
          <a:xfrm>
            <a:off x="296907" y="1734325"/>
            <a:ext cx="2680168" cy="878873"/>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Отказ в медицинской помощи по программе ОМС</a:t>
            </a:r>
          </a:p>
          <a:p>
            <a:pPr algn="ctr"/>
            <a:r>
              <a:rPr lang="ru-RU" b="1" dirty="0">
                <a:solidFill>
                  <a:srgbClr val="990033"/>
                </a:solidFill>
                <a:latin typeface="Times New Roman" panose="02020603050405020304" pitchFamily="18" charset="0"/>
                <a:cs typeface="Times New Roman" panose="02020603050405020304" pitchFamily="18" charset="0"/>
              </a:rPr>
              <a:t>В 6,7 раза</a:t>
            </a:r>
          </a:p>
        </p:txBody>
      </p:sp>
      <p:sp>
        <p:nvSpPr>
          <p:cNvPr id="19" name="Скругленный прямоугольник 18"/>
          <p:cNvSpPr/>
          <p:nvPr/>
        </p:nvSpPr>
        <p:spPr>
          <a:xfrm>
            <a:off x="291591" y="2879599"/>
            <a:ext cx="2680168" cy="110259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Взимание денежных средств за медицинскую помощь по программе ОМС </a:t>
            </a:r>
            <a:r>
              <a:rPr lang="ru-RU" b="1" dirty="0">
                <a:solidFill>
                  <a:srgbClr val="990033"/>
                </a:solidFill>
                <a:latin typeface="Times New Roman" panose="02020603050405020304" pitchFamily="18" charset="0"/>
                <a:cs typeface="Times New Roman" panose="02020603050405020304" pitchFamily="18" charset="0"/>
              </a:rPr>
              <a:t>в 1,7 раза</a:t>
            </a:r>
          </a:p>
        </p:txBody>
      </p:sp>
      <p:sp>
        <p:nvSpPr>
          <p:cNvPr id="20" name="Скругленный прямоугольник 19"/>
          <p:cNvSpPr/>
          <p:nvPr/>
        </p:nvSpPr>
        <p:spPr>
          <a:xfrm>
            <a:off x="6353381" y="1646803"/>
            <a:ext cx="2680168" cy="73070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Качество </a:t>
            </a:r>
          </a:p>
          <a:p>
            <a:pPr algn="ctr"/>
            <a:r>
              <a:rPr lang="ru-RU" dirty="0">
                <a:latin typeface="Times New Roman" panose="02020603050405020304" pitchFamily="18" charset="0"/>
                <a:cs typeface="Times New Roman" panose="02020603050405020304" pitchFamily="18" charset="0"/>
              </a:rPr>
              <a:t>медицинской помощи</a:t>
            </a:r>
          </a:p>
          <a:p>
            <a:pPr algn="ctr"/>
            <a:r>
              <a:rPr lang="ru-RU" b="1" dirty="0">
                <a:solidFill>
                  <a:schemeClr val="tx1"/>
                </a:solidFill>
                <a:latin typeface="Times New Roman" panose="02020603050405020304" pitchFamily="18" charset="0"/>
                <a:cs typeface="Times New Roman" panose="02020603050405020304" pitchFamily="18" charset="0"/>
              </a:rPr>
              <a:t>В 1,3 раза</a:t>
            </a:r>
          </a:p>
        </p:txBody>
      </p:sp>
    </p:spTree>
    <p:extLst>
      <p:ext uri="{BB962C8B-B14F-4D97-AF65-F5344CB8AC3E}">
        <p14:creationId xmlns:p14="http://schemas.microsoft.com/office/powerpoint/2010/main" val="296416310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sz="4000" dirty="0">
                <a:solidFill>
                  <a:srgbClr val="000000"/>
                </a:solidFill>
              </a:rPr>
              <a:t>Застрахованные в ОМС граждане</a:t>
            </a:r>
            <a:r>
              <a:rPr lang="ru-RU" sz="4000" dirty="0"/>
              <a:t> </a:t>
            </a:r>
          </a:p>
        </p:txBody>
      </p:sp>
      <p:sp>
        <p:nvSpPr>
          <p:cNvPr id="76803" name="Rectangle 3"/>
          <p:cNvSpPr>
            <a:spLocks noGrp="1" noChangeArrowheads="1"/>
          </p:cNvSpPr>
          <p:nvPr>
            <p:ph idx="1"/>
          </p:nvPr>
        </p:nvSpPr>
        <p:spPr/>
        <p:txBody>
          <a:bodyPr/>
          <a:lstStyle/>
          <a:p>
            <a:r>
              <a:rPr lang="ru-RU" sz="2100" dirty="0"/>
              <a:t>Застрахованными лицами являются граждане Российской Федерации, постоянно или временно проживающие в Российской Федерации.</a:t>
            </a:r>
          </a:p>
          <a:p>
            <a:r>
              <a:rPr lang="ru-RU" sz="2100" dirty="0"/>
              <a:t>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N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16632"/>
            <a:ext cx="8229600" cy="1080120"/>
          </a:xfrm>
        </p:spPr>
        <p:txBody>
          <a:bodyPr/>
          <a:lstStyle/>
          <a:p>
            <a:pPr algn="ct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r>
              <a:rPr lang="ru-RU" sz="2800" dirty="0"/>
              <a:t>Статья 16. Права и обязанности застрахованных лиц</a:t>
            </a:r>
            <a:br>
              <a:rPr lang="ru-RU" sz="3400" dirty="0"/>
            </a:br>
            <a:endParaRPr lang="ru-RU" sz="3400" dirty="0"/>
          </a:p>
        </p:txBody>
      </p:sp>
      <p:sp>
        <p:nvSpPr>
          <p:cNvPr id="116739" name="Rectangle 3"/>
          <p:cNvSpPr>
            <a:spLocks noGrp="1" noChangeArrowheads="1"/>
          </p:cNvSpPr>
          <p:nvPr>
            <p:ph idx="1"/>
          </p:nvPr>
        </p:nvSpPr>
        <p:spPr>
          <a:xfrm>
            <a:off x="457200" y="836712"/>
            <a:ext cx="8229600" cy="6021295"/>
          </a:xfrm>
        </p:spPr>
        <p:txBody>
          <a:bodyPr/>
          <a:lstStyle/>
          <a:p>
            <a:pPr marL="0" indent="0">
              <a:lnSpc>
                <a:spcPct val="80000"/>
              </a:lnSpc>
              <a:buNone/>
            </a:pPr>
            <a:r>
              <a:rPr lang="ru-RU" sz="1400" dirty="0"/>
              <a:t>1) бесплатное оказание им медицинской помощи медицинскими организациями при наступлении страхового случая:</a:t>
            </a:r>
          </a:p>
          <a:p>
            <a:pPr>
              <a:lnSpc>
                <a:spcPct val="80000"/>
              </a:lnSpc>
            </a:pPr>
            <a:r>
              <a:rPr lang="ru-RU" sz="1400" dirty="0"/>
              <a:t>а) на всей территории Российской Федерации в объеме, установленном базовой программой обязательного медицинского страхования;</a:t>
            </a:r>
          </a:p>
          <a:p>
            <a:pPr>
              <a:lnSpc>
                <a:spcPct val="80000"/>
              </a:lnSpc>
            </a:pPr>
            <a:r>
              <a:rPr lang="ru-RU" sz="1400" dirty="0"/>
              <a:t>б) на территории субъекта Российской Федерации, в котором выдан полис обязательного медицинского страхования, в объеме, установленном территориальной программой обязательного медицинского страхования;</a:t>
            </a:r>
          </a:p>
          <a:p>
            <a:pPr>
              <a:lnSpc>
                <a:spcPct val="80000"/>
              </a:lnSpc>
            </a:pPr>
            <a:r>
              <a:rPr lang="ru-RU" sz="1400" dirty="0"/>
              <a:t>2) выбор страховой медицинской организации путем подачи заявления в порядке, установленном правилами обязательного медицинского страхования;</a:t>
            </a:r>
          </a:p>
          <a:p>
            <a:pPr>
              <a:lnSpc>
                <a:spcPct val="80000"/>
              </a:lnSpc>
            </a:pPr>
            <a:r>
              <a:rPr lang="ru-RU" sz="1400" dirty="0"/>
              <a:t>3) замену страховой медицинской организации, в которой ранее был застрахован гражданин, один раз в течение календарного года не позднее 1 ноября либо чаще в случае изменения места жительства или прекращения действия договора о финансовом обеспечении обязательного медицинского страхования в порядке, установленном правилами обязательного медицинского страхования, путем подачи заявления во вновь выбранную страховую медицинскую организацию; </a:t>
            </a:r>
          </a:p>
          <a:p>
            <a:pPr>
              <a:lnSpc>
                <a:spcPct val="80000"/>
              </a:lnSpc>
            </a:pPr>
            <a:r>
              <a:rPr lang="ru-RU" sz="1400" dirty="0"/>
              <a:t>4) выбор медицинской организации из медицинских организаций, участвующих в реализации территориальной программы обязательного медицинского страхования в соответствии с законодательством Российской Федерации;</a:t>
            </a:r>
          </a:p>
          <a:p>
            <a:pPr>
              <a:lnSpc>
                <a:spcPct val="80000"/>
              </a:lnSpc>
            </a:pPr>
            <a:r>
              <a:rPr lang="ru-RU" sz="1400" dirty="0"/>
              <a:t>5) выбор врача путем подачи заявления лично или через своего представителя на имя руководителя медицинской организации в соответствии с законодательством Российской Федерации;</a:t>
            </a:r>
          </a:p>
          <a:p>
            <a:pPr>
              <a:lnSpc>
                <a:spcPct val="80000"/>
              </a:lnSpc>
            </a:pPr>
            <a:r>
              <a:rPr lang="ru-RU" sz="1400" dirty="0"/>
              <a:t>6) получение от территориального фонда, страховой медицинской организации и медицинских организаций достоверной информации о видах, качестве и об условиях предоставления медицинской помощи;</a:t>
            </a:r>
          </a:p>
          <a:p>
            <a:pPr>
              <a:lnSpc>
                <a:spcPct val="80000"/>
              </a:lnSpc>
            </a:pPr>
            <a:r>
              <a:rPr lang="ru-RU" sz="1400" dirty="0"/>
              <a:t>7) защиту персональных данных, необходимых для ведения персонифицированного учета в сфере обязательного медицинского страхования;</a:t>
            </a:r>
          </a:p>
          <a:p>
            <a:pPr>
              <a:lnSpc>
                <a:spcPct val="80000"/>
              </a:lnSpc>
            </a:pPr>
            <a:r>
              <a:rPr lang="ru-RU" sz="1400" dirty="0"/>
              <a:t>8) возмещение страховой медицинской организацией ущерба, причиненного в связи с неисполнением или ненадлежащим исполнением ею обязанностей по организации предоставления медицинской помощи, в соответствии с законодательством Российской Федерации;</a:t>
            </a:r>
          </a:p>
          <a:p>
            <a:pPr>
              <a:lnSpc>
                <a:spcPct val="80000"/>
              </a:lnSpc>
            </a:pPr>
            <a:r>
              <a:rPr lang="ru-RU" sz="1400" dirty="0"/>
              <a:t>9) возмещение медицинской организацией ущерба, причиненного в связи с неисполнением или ненадлежащим исполнением ею обязанностей по организации и оказанию медицинской помощи, в соответствии с законодательством Российской Федерации;</a:t>
            </a:r>
          </a:p>
          <a:p>
            <a:pPr>
              <a:lnSpc>
                <a:spcPct val="80000"/>
              </a:lnSpc>
            </a:pPr>
            <a:r>
              <a:rPr lang="ru-RU" sz="1400" dirty="0"/>
              <a:t>10) защиту прав и законных интересов в сфере обязательного медицинского страхования</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0" y="260351"/>
            <a:ext cx="8893175" cy="5870575"/>
          </a:xfrm>
        </p:spPr>
        <p:txBody>
          <a:bodyPr/>
          <a:lstStyle/>
          <a:p>
            <a:pPr marL="0" indent="0" algn="just">
              <a:lnSpc>
                <a:spcPct val="90000"/>
              </a:lnSpc>
              <a:buNone/>
            </a:pPr>
            <a:r>
              <a:rPr lang="ru-RU" sz="2100" dirty="0"/>
              <a:t> </a:t>
            </a:r>
          </a:p>
          <a:p>
            <a:pPr algn="just">
              <a:lnSpc>
                <a:spcPct val="90000"/>
              </a:lnSpc>
            </a:pPr>
            <a:r>
              <a:rPr lang="ru-RU" sz="2100" dirty="0">
                <a:solidFill>
                  <a:srgbClr val="000000"/>
                </a:solidFill>
              </a:rPr>
              <a:t>В России в качестве государственной политики в сфере обеспечения права граждан на бесплатную медицинскую помощь была принята преимущественно страховая модель ее организации и финансирования.</a:t>
            </a:r>
          </a:p>
          <a:p>
            <a:pPr algn="just">
              <a:lnSpc>
                <a:spcPct val="90000"/>
              </a:lnSpc>
            </a:pPr>
            <a:r>
              <a:rPr lang="ru-RU" sz="2100" dirty="0">
                <a:solidFill>
                  <a:srgbClr val="000000"/>
                </a:solidFill>
              </a:rPr>
              <a:t> В течение  более двадцати пяти (1992 - 2019) была сформирована  и функционирует общегосударственная система обязательного медицинского страхования (ОМС).</a:t>
            </a:r>
          </a:p>
          <a:p>
            <a:pPr algn="just">
              <a:lnSpc>
                <a:spcPct val="90000"/>
              </a:lnSpc>
            </a:pPr>
            <a:r>
              <a:rPr lang="ru-RU" sz="2100" dirty="0">
                <a:solidFill>
                  <a:srgbClr val="000000"/>
                </a:solidFill>
              </a:rPr>
              <a:t> Таким образом сформированы нормативные предпосылки для определения границы между государственными обязательствами в области бесплатной медицинской помощи и сферой медицинских услуг, на которую эти гарантии не распространяются</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704850"/>
            <a:ext cx="8229600" cy="779934"/>
          </a:xfrm>
        </p:spPr>
        <p:txBody>
          <a:bodyPr/>
          <a:lstStyle/>
          <a:p>
            <a:pPr algn="ctr"/>
            <a:r>
              <a:rPr lang="ru-RU" dirty="0"/>
              <a:t> </a:t>
            </a:r>
            <a:r>
              <a:rPr lang="ru-RU" sz="4000" dirty="0"/>
              <a:t>Застрахованные лица обязаны:</a:t>
            </a:r>
          </a:p>
        </p:txBody>
      </p:sp>
      <p:sp>
        <p:nvSpPr>
          <p:cNvPr id="118787" name="Rectangle 3"/>
          <p:cNvSpPr>
            <a:spLocks noGrp="1" noChangeArrowheads="1"/>
          </p:cNvSpPr>
          <p:nvPr>
            <p:ph idx="1"/>
          </p:nvPr>
        </p:nvSpPr>
        <p:spPr>
          <a:xfrm>
            <a:off x="457200" y="1556793"/>
            <a:ext cx="8229600" cy="5256584"/>
          </a:xfrm>
        </p:spPr>
        <p:txBody>
          <a:bodyPr/>
          <a:lstStyle/>
          <a:p>
            <a:r>
              <a:rPr lang="ru-RU" sz="2000" dirty="0"/>
              <a:t>1) предъявить полис обязательного медицинского страхования при обращении за медицинской помощью, за исключением случаев оказания экстренной медицинской помощи;</a:t>
            </a:r>
          </a:p>
          <a:p>
            <a:r>
              <a:rPr lang="ru-RU" sz="2000" dirty="0"/>
              <a:t>2) подать в страховую медицинскую организацию лично или через своего представителя заявление о выборе страховой медицинской организации в соответствии с правилами обязательного медицинского страхования;</a:t>
            </a:r>
          </a:p>
          <a:p>
            <a:r>
              <a:rPr lang="ru-RU" sz="2000" dirty="0"/>
              <a:t>3) уведомить страховую медицинскую организацию об изменении фамилии, имени, отчества, данных документа, удостоверяющего личность, места жительства в течение одного месяца со дня, когда эти изменения произошли;</a:t>
            </a:r>
          </a:p>
          <a:p>
            <a:r>
              <a:rPr lang="ru-RU" sz="2000" dirty="0"/>
              <a:t>(в ред. Федерального закона от 01.12.2012 N 213-ФЗ)</a:t>
            </a:r>
          </a:p>
          <a:p>
            <a:r>
              <a:rPr lang="ru-RU" sz="2000" dirty="0"/>
              <a:t>4) осуществить выбор страховой медицинской организации по новому месту жительства в течение одного месяца в случае изменения места жительства и отсутствия страховой медицинской организации, в которой ранее был застрахован гражданин</a:t>
            </a:r>
          </a:p>
          <a:p>
            <a:pPr>
              <a:lnSpc>
                <a:spcPct val="80000"/>
              </a:lnSpc>
            </a:pPr>
            <a:endParaRPr lang="ru-RU" sz="1900" dirty="0"/>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0" y="2276475"/>
            <a:ext cx="8229600" cy="4105275"/>
          </a:xfrm>
        </p:spPr>
        <p:txBody>
          <a:bodyPr/>
          <a:lstStyle/>
          <a:p>
            <a:pPr>
              <a:lnSpc>
                <a:spcPct val="80000"/>
              </a:lnSpc>
            </a:pPr>
            <a:r>
              <a:rPr lang="ru-RU" sz="2600" dirty="0"/>
              <a:t>В отличие от Закона РФ от 28.06.1991 № 1499-1 «О медицинском страховании граждан в Российской Федерации» Федеральный закон от 29.11.2010 № 326-ФЗ «Об обязательном медицинском страховании в Российской Федерации» не содержит обязанности страхователей заключать договор ОМС со страховой медицинской организацией</a:t>
            </a:r>
          </a:p>
        </p:txBody>
      </p:sp>
      <p:sp>
        <p:nvSpPr>
          <p:cNvPr id="2" name="Заголовок 1"/>
          <p:cNvSpPr>
            <a:spLocks noGrp="1"/>
          </p:cNvSpPr>
          <p:nvPr>
            <p:ph type="title" idx="4294967295"/>
          </p:nvPr>
        </p:nvSpPr>
        <p:spPr>
          <a:xfrm>
            <a:off x="0" y="274638"/>
            <a:ext cx="8229600" cy="1143000"/>
          </a:xfrm>
        </p:spPr>
        <p:txBody>
          <a:bodyPr/>
          <a:lstStyle/>
          <a:p>
            <a:r>
              <a:rPr lang="en-US" dirty="0"/>
              <a:t>NB!</a:t>
            </a:r>
            <a:endParaRPr lang="ru-RU" dirty="0"/>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br>
              <a:rPr lang="ru-RU" sz="2000" b="1"/>
            </a:br>
            <a:br>
              <a:rPr lang="ru-RU" sz="2000" b="1"/>
            </a:br>
            <a:br>
              <a:rPr lang="ru-RU" sz="2000" b="1"/>
            </a:br>
            <a:br>
              <a:rPr lang="ru-RU" sz="2000" b="1"/>
            </a:br>
            <a:br>
              <a:rPr lang="ru-RU" sz="2000" b="1"/>
            </a:br>
            <a:br>
              <a:rPr lang="ru-RU" sz="2000" b="1"/>
            </a:br>
            <a:br>
              <a:rPr lang="ru-RU" sz="2000" b="1"/>
            </a:br>
            <a:br>
              <a:rPr lang="ru-RU" sz="2000" b="1"/>
            </a:br>
            <a:br>
              <a:rPr lang="ru-RU" sz="2000" b="1"/>
            </a:br>
            <a:br>
              <a:rPr lang="ru-RU" sz="2000" b="1"/>
            </a:br>
            <a:br>
              <a:rPr lang="ru-RU" b="1"/>
            </a:br>
            <a:endParaRPr lang="ru-RU" b="1"/>
          </a:p>
        </p:txBody>
      </p:sp>
      <p:sp>
        <p:nvSpPr>
          <p:cNvPr id="93187" name="Rectangle 3"/>
          <p:cNvSpPr>
            <a:spLocks noGrp="1" noChangeArrowheads="1"/>
          </p:cNvSpPr>
          <p:nvPr>
            <p:ph idx="1"/>
          </p:nvPr>
        </p:nvSpPr>
        <p:spPr/>
        <p:txBody>
          <a:bodyPr/>
          <a:lstStyle/>
          <a:p>
            <a:r>
              <a:rPr lang="ru-RU" sz="2600"/>
              <a:t>Страховая медицинская организация, осуществляющая деятельность в сфере обязательного медицинского страхования (далее - страховая медицинская организация), - страховая организация, имеющая лицензию, выданную федеральным органом исполнительной власти, осуществляющим функции по контролю и надзору в сфере страховой деятельности. </a:t>
            </a:r>
          </a:p>
          <a:p>
            <a:endParaRPr lang="ru-RU" sz="2600"/>
          </a:p>
        </p:txBody>
      </p:sp>
      <p:sp>
        <p:nvSpPr>
          <p:cNvPr id="93188" name="Rectangle 4"/>
          <p:cNvSpPr>
            <a:spLocks noChangeArrowheads="1"/>
          </p:cNvSpPr>
          <p:nvPr/>
        </p:nvSpPr>
        <p:spPr bwMode="auto">
          <a:xfrm>
            <a:off x="179388" y="476250"/>
            <a:ext cx="8964612" cy="1190625"/>
          </a:xfrm>
          <a:prstGeom prst="rect">
            <a:avLst/>
          </a:prstGeom>
          <a:noFill/>
          <a:ln w="9525">
            <a:noFill/>
            <a:miter lim="800000"/>
            <a:headEnd/>
            <a:tailEnd/>
          </a:ln>
          <a:effectLst/>
        </p:spPr>
        <p:txBody>
          <a:bodyPr>
            <a:spAutoFit/>
          </a:bodyPr>
          <a:lstStyle/>
          <a:p>
            <a:pPr algn="ctr"/>
            <a:r>
              <a:rPr lang="ru-RU" b="1">
                <a:solidFill>
                  <a:schemeClr val="tx2"/>
                </a:solidFill>
              </a:rPr>
              <a:t>Страховая медицинская организация, осуществляющая деятельность  в сфере обязательного медицинского</a:t>
            </a:r>
          </a:p>
          <a:p>
            <a:pPr algn="ctr"/>
            <a:r>
              <a:rPr lang="ru-RU" b="1">
                <a:solidFill>
                  <a:schemeClr val="tx2"/>
                </a:solidFill>
              </a:rPr>
              <a:t> страхования</a:t>
            </a:r>
            <a:br>
              <a:rPr lang="ru-RU" b="1">
                <a:solidFill>
                  <a:schemeClr val="tx2"/>
                </a:solidFill>
              </a:rPr>
            </a:br>
            <a:endParaRPr lang="ru-RU" b="1">
              <a:solidFill>
                <a:schemeClr val="tx2"/>
              </a:solidFill>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nvPr>
        </p:nvGraphicFramePr>
        <p:xfrm>
          <a:off x="596900" y="3181191"/>
          <a:ext cx="7950200" cy="1897380"/>
        </p:xfrm>
        <a:graphic>
          <a:graphicData uri="http://schemas.openxmlformats.org/drawingml/2006/table">
            <a:tbl>
              <a:tblPr/>
              <a:tblGrid>
                <a:gridCol w="266487">
                  <a:extLst>
                    <a:ext uri="{9D8B030D-6E8A-4147-A177-3AD203B41FA5}">
                      <a16:colId xmlns:a16="http://schemas.microsoft.com/office/drawing/2014/main" val="20000"/>
                    </a:ext>
                  </a:extLst>
                </a:gridCol>
                <a:gridCol w="444145">
                  <a:extLst>
                    <a:ext uri="{9D8B030D-6E8A-4147-A177-3AD203B41FA5}">
                      <a16:colId xmlns:a16="http://schemas.microsoft.com/office/drawing/2014/main" val="20001"/>
                    </a:ext>
                  </a:extLst>
                </a:gridCol>
                <a:gridCol w="5139395">
                  <a:extLst>
                    <a:ext uri="{9D8B030D-6E8A-4147-A177-3AD203B41FA5}">
                      <a16:colId xmlns:a16="http://schemas.microsoft.com/office/drawing/2014/main" val="20002"/>
                    </a:ext>
                  </a:extLst>
                </a:gridCol>
                <a:gridCol w="713805">
                  <a:extLst>
                    <a:ext uri="{9D8B030D-6E8A-4147-A177-3AD203B41FA5}">
                      <a16:colId xmlns:a16="http://schemas.microsoft.com/office/drawing/2014/main" val="20003"/>
                    </a:ext>
                  </a:extLst>
                </a:gridCol>
                <a:gridCol w="748702">
                  <a:extLst>
                    <a:ext uri="{9D8B030D-6E8A-4147-A177-3AD203B41FA5}">
                      <a16:colId xmlns:a16="http://schemas.microsoft.com/office/drawing/2014/main" val="20004"/>
                    </a:ext>
                  </a:extLst>
                </a:gridCol>
                <a:gridCol w="637666">
                  <a:extLst>
                    <a:ext uri="{9D8B030D-6E8A-4147-A177-3AD203B41FA5}">
                      <a16:colId xmlns:a16="http://schemas.microsoft.com/office/drawing/2014/main" val="20005"/>
                    </a:ext>
                  </a:extLst>
                </a:gridCol>
              </a:tblGrid>
              <a:tr h="200025">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r>
                        <a:rPr lang="ru-RU" sz="1200" b="1" i="0" u="none" strike="noStrike">
                          <a:effectLst/>
                          <a:latin typeface="Arial"/>
                        </a:rPr>
                        <a:t>                                    Реестр страховых медицинских организаций на 2018 год</a:t>
                      </a: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8625">
                <a:tc>
                  <a:txBody>
                    <a:bodyPr/>
                    <a:lstStyle/>
                    <a:p>
                      <a:pPr algn="ctr" fontAlgn="ctr"/>
                      <a:r>
                        <a:rPr lang="ru-RU" sz="800" b="0" i="0" u="none" strike="noStrike">
                          <a:solidFill>
                            <a:srgbClr val="000000"/>
                          </a:solidFill>
                          <a:effectLst/>
                          <a:latin typeface="Arial"/>
                        </a:rPr>
                        <a:t>№ п/п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Краткое имя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Населенный пункт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включения в      реестр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исключения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ctr" fontAlgn="b"/>
                      <a:r>
                        <a:rPr lang="ru-RU" sz="900" b="0" i="0" u="none" strike="noStrike">
                          <a:effectLst/>
                          <a:latin typeface="Arial Cyr"/>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АО "Страховая компания "СОГАЗ-Мед"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ctr" fontAlgn="b"/>
                      <a:r>
                        <a:rPr lang="ru-RU" sz="900" b="0" i="0" u="none" strike="noStrike">
                          <a:effectLst/>
                          <a:latin typeface="Arial Cyr"/>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ООО ВТБ МС (ранее Филиал "Оренбург-РОСНО-МС" ОАО "РОСНО-МС")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ctr" fontAlgn="b"/>
                      <a:r>
                        <a:rPr lang="ru-RU" sz="900" b="0" i="0" u="none" strike="noStrike">
                          <a:effectLst/>
                          <a:latin typeface="Arial Cyr"/>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"РГС-Медицина" в Оренбургской области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14.08.2015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925">
                <a:tc>
                  <a:txBody>
                    <a:bodyPr/>
                    <a:lstStyle/>
                    <a:p>
                      <a:pPr algn="ctr" fontAlgn="b"/>
                      <a:r>
                        <a:rPr lang="ru-RU" sz="900" b="0" i="0" u="none" strike="noStrike">
                          <a:effectLst/>
                          <a:latin typeface="Arial Cyr"/>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"СК "Ингосстрах-М" в г. Оренбург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925">
                <a:tc>
                  <a:txBody>
                    <a:bodyPr/>
                    <a:lstStyle/>
                    <a:p>
                      <a:pPr algn="ctr" fontAlgn="b"/>
                      <a:r>
                        <a:rPr lang="ru-RU" sz="900" b="0" i="0" u="none" strike="noStrike">
                          <a:effectLst/>
                          <a:latin typeface="Arial Cyr"/>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АО "МАКС-М" в г. Оренбурге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060205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ru-RU">
                <a:solidFill>
                  <a:srgbClr val="000000"/>
                </a:solidFill>
              </a:rPr>
              <a:t> МО</a:t>
            </a:r>
          </a:p>
        </p:txBody>
      </p:sp>
      <p:sp>
        <p:nvSpPr>
          <p:cNvPr id="82947" name="Rectangle 3"/>
          <p:cNvSpPr>
            <a:spLocks noGrp="1" noChangeArrowheads="1"/>
          </p:cNvSpPr>
          <p:nvPr>
            <p:ph idx="1"/>
          </p:nvPr>
        </p:nvSpPr>
        <p:spPr>
          <a:xfrm>
            <a:off x="457200" y="1935165"/>
            <a:ext cx="8229600" cy="4734195"/>
          </a:xfrm>
        </p:spPr>
        <p:txBody>
          <a:bodyPr/>
          <a:lstStyle/>
          <a:p>
            <a:r>
              <a:rPr lang="ru-RU" sz="1900" dirty="0"/>
              <a:t>К медицинским организациям в сфере обязательного медицинского страхования (далее - медицинские организации) относятся имеющие право на осуществление медицинской деятельности и включенные в реестр медицинских организаций, осуществляющих деятельность в сфере обязательного медицинского страхования (далее также - реестр медицинских организаций), в соответствии с настоящим Федеральным законом:</a:t>
            </a:r>
          </a:p>
          <a:p>
            <a:r>
              <a:rPr lang="ru-RU" sz="1900" dirty="0"/>
              <a:t>1) организации любой предусмотренной законодательством Российской Федерации организационно-правовой формы;</a:t>
            </a:r>
          </a:p>
          <a:p>
            <a:r>
              <a:rPr lang="ru-RU" sz="1900" dirty="0"/>
              <a:t>2) индивидуальные предприниматели, занимающиеся частной медицинской практикой</a:t>
            </a:r>
          </a:p>
          <a:p>
            <a:r>
              <a:rPr lang="ru-RU" sz="1900" dirty="0"/>
              <a:t>140 МО в реестре ТФОМС Оренбургской области</a:t>
            </a:r>
          </a:p>
          <a:p>
            <a:r>
              <a:rPr lang="ru-RU" sz="2000" dirty="0"/>
              <a:t>С 2011 года число частных медицинских организаций, работающих в ОМС, постоянно увеличивается, и на сегодняшний день их число составляет более 2,7 тысяч (почти 30%)</a:t>
            </a:r>
            <a:endParaRPr lang="ru-RU" sz="1900" dirty="0"/>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5335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ru-RU" b="1">
                <a:solidFill>
                  <a:srgbClr val="000000"/>
                </a:solidFill>
              </a:rPr>
              <a:t>Страховой медицинский полис</a:t>
            </a:r>
            <a:r>
              <a:rPr lang="ru-RU"/>
              <a:t> </a:t>
            </a:r>
          </a:p>
        </p:txBody>
      </p:sp>
      <p:sp>
        <p:nvSpPr>
          <p:cNvPr id="89091" name="Rectangle 3"/>
          <p:cNvSpPr>
            <a:spLocks noGrp="1" noChangeArrowheads="1"/>
          </p:cNvSpPr>
          <p:nvPr>
            <p:ph idx="1"/>
          </p:nvPr>
        </p:nvSpPr>
        <p:spPr/>
        <p:txBody>
          <a:bodyPr/>
          <a:lstStyle/>
          <a:p>
            <a:r>
              <a:rPr lang="ru-RU">
                <a:solidFill>
                  <a:srgbClr val="000000"/>
                </a:solidFill>
              </a:rPr>
              <a:t>- это документ, удостоверяющий право застрахованного гражданина на получение медицинской помощи на всей территории РФ объеме Базовой программы обязательного медицинского страхования, и в объеме Территориальной программы ОМС - в месте получения полиса.</a:t>
            </a:r>
            <a:r>
              <a:rPr lang="ru-RU"/>
              <a:t> </a:t>
            </a: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0" y="188915"/>
            <a:ext cx="8001000" cy="5830887"/>
          </a:xfrm>
        </p:spPr>
        <p:txBody>
          <a:bodyPr/>
          <a:lstStyle/>
          <a:p>
            <a:r>
              <a:rPr lang="ru-RU" sz="260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a:t>
            </a:r>
          </a:p>
          <a:p>
            <a:r>
              <a:rPr lang="ru-RU" sz="2600"/>
              <a:t> договора о финансовом обеспечении обязательного медицинского страхования  </a:t>
            </a:r>
          </a:p>
          <a:p>
            <a:r>
              <a:rPr lang="ru-RU" sz="2600"/>
              <a:t>договора на оказание и оплату медицинской помощи по обязательному медицинскому страхованию</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ru-RU" sz="2000" b="1"/>
              <a:t>Договор о финансовом обеспечении обязательного медицинского страхования</a:t>
            </a:r>
            <a:br>
              <a:rPr lang="ru-RU" sz="2000" b="1"/>
            </a:br>
            <a:br>
              <a:rPr lang="ru-RU" sz="2000"/>
            </a:br>
            <a:endParaRPr lang="ru-RU" sz="2000"/>
          </a:p>
        </p:txBody>
      </p:sp>
      <p:sp>
        <p:nvSpPr>
          <p:cNvPr id="153603" name="Rectangle 3"/>
          <p:cNvSpPr>
            <a:spLocks noGrp="1" noChangeArrowheads="1"/>
          </p:cNvSpPr>
          <p:nvPr>
            <p:ph idx="1"/>
          </p:nvPr>
        </p:nvSpPr>
        <p:spPr/>
        <p:txBody>
          <a:bodyPr/>
          <a:lstStyle/>
          <a:p>
            <a:r>
              <a:rPr lang="ru-RU" sz="2600"/>
              <a:t>По договору о финансовом обеспечении обязательного медицинского страхования страховая медицинская организация обязуется оплатить медицинскую помощь, оказанную застрахованным лицам в соответствии с условиями, установленными территориальной программой обязательного медицинского страхования, за счет целевых средств.</a:t>
            </a: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9388" y="304801"/>
            <a:ext cx="8640762" cy="1216025"/>
          </a:xfrm>
        </p:spPr>
        <p:txBody>
          <a:bodyPr/>
          <a:lstStyle/>
          <a:p>
            <a:br>
              <a:rPr lang="ru-RU" sz="2400"/>
            </a:br>
            <a:br>
              <a:rPr lang="ru-RU" sz="2400"/>
            </a:br>
            <a:br>
              <a:rPr lang="ru-RU" sz="2400"/>
            </a:br>
            <a:br>
              <a:rPr lang="ru-RU" sz="2400"/>
            </a:br>
            <a:endParaRPr lang="ru-RU" sz="3400"/>
          </a:p>
        </p:txBody>
      </p:sp>
      <p:sp>
        <p:nvSpPr>
          <p:cNvPr id="155651" name="Rectangle 3"/>
          <p:cNvSpPr>
            <a:spLocks noGrp="1" noChangeArrowheads="1"/>
          </p:cNvSpPr>
          <p:nvPr>
            <p:ph idx="1"/>
          </p:nvPr>
        </p:nvSpPr>
        <p:spPr/>
        <p:txBody>
          <a:bodyPr/>
          <a:lstStyle/>
          <a:p>
            <a:pPr>
              <a:lnSpc>
                <a:spcPct val="80000"/>
              </a:lnSpc>
            </a:pPr>
            <a:r>
              <a:rPr lang="ru-RU" sz="2600" dirty="0"/>
              <a:t>По договору на оказание и оплату медицинской помощи по обязательному медицинскому страхованию медицинская организация обязуется оказать медицинскую помощь застрахованному лицу в рамках территориальной программы обязательного медицинского страхования, а страховая медицинская организация обязуется оплатить медицинскую помощь, оказанную в соответствии с территориальной программой обязательного медицинского страхования.</a:t>
            </a:r>
          </a:p>
        </p:txBody>
      </p:sp>
      <p:sp>
        <p:nvSpPr>
          <p:cNvPr id="155652" name="Rectangle 4"/>
          <p:cNvSpPr>
            <a:spLocks noChangeArrowheads="1"/>
          </p:cNvSpPr>
          <p:nvPr/>
        </p:nvSpPr>
        <p:spPr bwMode="auto">
          <a:xfrm>
            <a:off x="250826" y="476253"/>
            <a:ext cx="10374313" cy="1006475"/>
          </a:xfrm>
          <a:prstGeom prst="rect">
            <a:avLst/>
          </a:prstGeom>
          <a:noFill/>
          <a:ln w="9525">
            <a:noFill/>
            <a:miter lim="800000"/>
            <a:headEnd/>
            <a:tailEnd/>
          </a:ln>
          <a:effectLst/>
        </p:spPr>
        <p:txBody>
          <a:bodyPr>
            <a:spAutoFit/>
          </a:bodyPr>
          <a:lstStyle/>
          <a:p>
            <a:pPr algn="ctr"/>
            <a:r>
              <a:rPr lang="ru-RU" sz="2000">
                <a:solidFill>
                  <a:schemeClr val="tx2"/>
                </a:solidFill>
              </a:rPr>
              <a:t>Договор на оказание и оплату медицинской помощи </a:t>
            </a:r>
          </a:p>
          <a:p>
            <a:pPr algn="ctr"/>
            <a:r>
              <a:rPr lang="ru-RU" sz="2000">
                <a:solidFill>
                  <a:schemeClr val="tx2"/>
                </a:solidFill>
              </a:rPr>
              <a:t>по обязательному медицинскому страхованию</a:t>
            </a:r>
            <a:br>
              <a:rPr lang="ru-RU" sz="2000">
                <a:solidFill>
                  <a:schemeClr val="tx2"/>
                </a:solidFill>
              </a:rPr>
            </a:br>
            <a:endParaRPr lang="ru-RU" sz="2000">
              <a:solidFill>
                <a:schemeClr val="tx2"/>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188913"/>
            <a:ext cx="8229600" cy="5907087"/>
          </a:xfrm>
        </p:spPr>
        <p:txBody>
          <a:bodyPr/>
          <a:lstStyle/>
          <a:p>
            <a:pPr>
              <a:lnSpc>
                <a:spcPct val="80000"/>
              </a:lnSpc>
            </a:pPr>
            <a:r>
              <a:rPr lang="ru-RU" sz="2600" dirty="0">
                <a:solidFill>
                  <a:srgbClr val="000000"/>
                </a:solidFill>
              </a:rPr>
              <a:t>Обязательное медицинское страхование обеспечивает всем гражданам Российской Федерации равные возможности в получении медицинской и лекарственной помощи, в объеме и на условиях, соответствующих программам обязательного медицинского страхования. </a:t>
            </a:r>
          </a:p>
          <a:p>
            <a:pPr>
              <a:lnSpc>
                <a:spcPct val="80000"/>
              </a:lnSpc>
            </a:pPr>
            <a:endParaRPr lang="ru-RU" sz="2600" dirty="0">
              <a:solidFill>
                <a:srgbClr val="000000"/>
              </a:solidFill>
            </a:endParaRPr>
          </a:p>
          <a:p>
            <a:pPr>
              <a:lnSpc>
                <a:spcPct val="80000"/>
              </a:lnSpc>
            </a:pPr>
            <a:r>
              <a:rPr lang="ru-RU" sz="2600" dirty="0">
                <a:solidFill>
                  <a:srgbClr val="000000"/>
                </a:solidFill>
              </a:rPr>
              <a:t>Добровольное медицинское страхование обеспечивает гражданам получение дополнительных медицинских и иных услуг сверх установленных программами обязательного медицинского страхования </a:t>
            </a: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2ACF4-3DCF-C84E-81F5-7C8E52CBC039}"/>
              </a:ext>
            </a:extLst>
          </p:cNvPr>
          <p:cNvSpPr>
            <a:spLocks noGrp="1"/>
          </p:cNvSpPr>
          <p:nvPr>
            <p:ph type="title"/>
          </p:nvPr>
        </p:nvSpPr>
        <p:spPr>
          <a:xfrm>
            <a:off x="323528" y="188640"/>
            <a:ext cx="8363272" cy="1008113"/>
          </a:xfrm>
        </p:spPr>
        <p:txBody>
          <a:bodyPr/>
          <a:lstStyle/>
          <a:p>
            <a:pPr algn="ctr"/>
            <a:br>
              <a:rPr lang="ru-RU" dirty="0">
                <a:solidFill>
                  <a:srgbClr val="FF0000"/>
                </a:solidFill>
              </a:rPr>
            </a:br>
            <a:r>
              <a:rPr lang="ru-RU" sz="1800" b="1" dirty="0">
                <a:solidFill>
                  <a:srgbClr val="FF0000"/>
                </a:solidFill>
              </a:rPr>
              <a:t>ТАРИФНОЕ СОГЛАШЕНИЕ</a:t>
            </a:r>
            <a:br>
              <a:rPr lang="ru-RU" sz="1800" dirty="0">
                <a:solidFill>
                  <a:srgbClr val="FF0000"/>
                </a:solidFill>
              </a:rPr>
            </a:br>
            <a:r>
              <a:rPr lang="ru-RU" sz="1800" dirty="0">
                <a:solidFill>
                  <a:srgbClr val="FF0000"/>
                </a:solidFill>
              </a:rPr>
              <a:t> в системе обязательного медицинского страхования граждан </a:t>
            </a:r>
            <a:br>
              <a:rPr lang="ru-RU" sz="1800" dirty="0">
                <a:solidFill>
                  <a:srgbClr val="FF0000"/>
                </a:solidFill>
              </a:rPr>
            </a:br>
            <a:r>
              <a:rPr lang="ru-RU" sz="1800" dirty="0">
                <a:solidFill>
                  <a:srgbClr val="FF0000"/>
                </a:solidFill>
              </a:rPr>
              <a:t>в Оренбургской области на 2019 год</a:t>
            </a:r>
          </a:p>
        </p:txBody>
      </p:sp>
      <p:sp>
        <p:nvSpPr>
          <p:cNvPr id="3" name="Объект 2">
            <a:extLst>
              <a:ext uri="{FF2B5EF4-FFF2-40B4-BE49-F238E27FC236}">
                <a16:creationId xmlns:a16="http://schemas.microsoft.com/office/drawing/2014/main" id="{6D49A85A-2AA4-874F-8201-88353220C282}"/>
              </a:ext>
            </a:extLst>
          </p:cNvPr>
          <p:cNvSpPr>
            <a:spLocks noGrp="1"/>
          </p:cNvSpPr>
          <p:nvPr>
            <p:ph idx="1"/>
          </p:nvPr>
        </p:nvSpPr>
        <p:spPr>
          <a:xfrm>
            <a:off x="467544" y="1196753"/>
            <a:ext cx="8219256" cy="5127850"/>
          </a:xfrm>
        </p:spPr>
        <p:txBody>
          <a:bodyPr/>
          <a:lstStyle/>
          <a:p>
            <a:r>
              <a:rPr lang="ru-RU" sz="2000" dirty="0"/>
              <a:t>регулирует правоотношения по предмету настоящего Соглашения между:</a:t>
            </a:r>
            <a:endParaRPr lang="ru-RU" sz="2000" b="1" dirty="0"/>
          </a:p>
          <a:p>
            <a:r>
              <a:rPr lang="ru-RU" sz="2000" dirty="0"/>
              <a:t>Министерством здравоохранения Оренбургской области</a:t>
            </a:r>
          </a:p>
          <a:p>
            <a:r>
              <a:rPr lang="ru-RU" sz="2000" dirty="0"/>
              <a:t>Территориальным фондом обязательного медицинского страхования Оренбургской области профессиональными союзами медицинских работников или их объединениями (ассоциациями)</a:t>
            </a:r>
          </a:p>
          <a:p>
            <a:r>
              <a:rPr lang="ru-RU" sz="2000" dirty="0"/>
              <a:t>медицинскими профессиональными некоммерческими организациями или их ассоциациями (союзами)</a:t>
            </a:r>
          </a:p>
          <a:p>
            <a:r>
              <a:rPr lang="ru-RU" sz="2000" dirty="0"/>
              <a:t>страховыми медицинскими организациями, работающими в системе обязательного медицинского страхования Оренбургской области</a:t>
            </a:r>
          </a:p>
          <a:p>
            <a:r>
              <a:rPr lang="ru-RU" sz="2000" b="1" dirty="0"/>
              <a:t>Предметом</a:t>
            </a:r>
            <a:r>
              <a:rPr lang="ru-RU" sz="2000" dirty="0"/>
              <a:t> соглашения являются </a:t>
            </a:r>
            <a:r>
              <a:rPr lang="ru-RU" sz="2000" b="1" dirty="0"/>
              <a:t>позиции по оплате медицинской помощи</a:t>
            </a:r>
            <a:r>
              <a:rPr lang="ru-RU" sz="2000" dirty="0"/>
              <a:t>, оказанной застрахованным гражданам в Оренбургской области в рамках действующей Территориальной программы обязательного медицинского страхования</a:t>
            </a:r>
          </a:p>
        </p:txBody>
      </p:sp>
    </p:spTree>
    <p:extLst>
      <p:ext uri="{BB962C8B-B14F-4D97-AF65-F5344CB8AC3E}">
        <p14:creationId xmlns:p14="http://schemas.microsoft.com/office/powerpoint/2010/main" val="214764624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5945BA-2199-6A46-8F3E-F2867470C14C}"/>
              </a:ext>
            </a:extLst>
          </p:cNvPr>
          <p:cNvSpPr>
            <a:spLocks noGrp="1"/>
          </p:cNvSpPr>
          <p:nvPr>
            <p:ph idx="4294967295"/>
          </p:nvPr>
        </p:nvSpPr>
        <p:spPr>
          <a:xfrm>
            <a:off x="0" y="1"/>
            <a:ext cx="8229600" cy="6324600"/>
          </a:xfrm>
        </p:spPr>
        <p:txBody>
          <a:bodyPr/>
          <a:lstStyle/>
          <a:p>
            <a:r>
              <a:rPr lang="ru-RU" sz="2000" dirty="0"/>
              <a:t>4.6.4 Тариф законченного случая наблюдения женщин в период беременности включает в себя осмотры врачами: акушером-гинекологом (в среднем 12, но не менее 7 раз), терапевтом (не менее 2 раз), отоларингологом (не менее 1 раза), офтальмологом (не менее 1 раза), стоматологом (не менее 2 раз). Оплата законченного случая производится поэтапно (ежемесячно) в размере одной седьмой от утвержденного для этих целей тарифа. Общее количество этапов для целей оплаты не должно превышать семи.</a:t>
            </a:r>
          </a:p>
          <a:p>
            <a:r>
              <a:rPr lang="ru-RU" sz="2000" dirty="0"/>
              <a:t>10.1 Средний размер финансового обеспечения медицинской помощи, оказываемой медицинскими организациями, участвующими в реализации ТП ОМС Оренбургской области, в расчете на одно застрахованное лицо, определенный на основе нормативов объемов медицинской помощи и финансовых затрат на единицу объема медицинской помощи, установленных территориальной программой обязательного медицинского страхования в сумме 1 276,1 рубль</a:t>
            </a:r>
          </a:p>
          <a:p>
            <a:endParaRPr lang="ru-RU" dirty="0"/>
          </a:p>
        </p:txBody>
      </p:sp>
    </p:spTree>
    <p:extLst>
      <p:ext uri="{BB962C8B-B14F-4D97-AF65-F5344CB8AC3E}">
        <p14:creationId xmlns:p14="http://schemas.microsoft.com/office/powerpoint/2010/main" val="305300728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F0C2FD-7E15-824F-BF4F-382CB0C035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247C298-3EDB-8D4F-9A7B-52E9DFE6BC3E}"/>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C3F088FB-E5BF-044B-976B-D91AA74FC09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54131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935163"/>
            <a:ext cx="8229600" cy="4389437"/>
          </a:xfrm>
        </p:spPr>
        <p:txBody>
          <a:bodyPr/>
          <a:lstStyle/>
          <a:p>
            <a:r>
              <a:rPr lang="ru-RU" sz="3200" dirty="0"/>
              <a:t>Спасибо за внимание</a:t>
            </a:r>
          </a:p>
        </p:txBody>
      </p:sp>
    </p:spTree>
    <p:extLst>
      <p:ext uri="{BB962C8B-B14F-4D97-AF65-F5344CB8AC3E}">
        <p14:creationId xmlns:p14="http://schemas.microsoft.com/office/powerpoint/2010/main" val="7518448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ru-RU" sz="3400">
                <a:solidFill>
                  <a:srgbClr val="000000"/>
                </a:solidFill>
              </a:rPr>
              <a:t>Обязательное медицинское страхование</a:t>
            </a:r>
          </a:p>
        </p:txBody>
      </p:sp>
      <p:sp>
        <p:nvSpPr>
          <p:cNvPr id="62467" name="Rectangle 3"/>
          <p:cNvSpPr>
            <a:spLocks noGrp="1" noChangeArrowheads="1"/>
          </p:cNvSpPr>
          <p:nvPr>
            <p:ph idx="1"/>
          </p:nvPr>
        </p:nvSpPr>
        <p:spPr>
          <a:xfrm>
            <a:off x="5" y="1628781"/>
            <a:ext cx="8964613" cy="6130925"/>
          </a:xfrm>
        </p:spPr>
        <p:txBody>
          <a:bodyPr/>
          <a:lstStyle/>
          <a:p>
            <a:r>
              <a:rPr lang="ru-RU">
                <a:solidFill>
                  <a:srgbClr val="000000"/>
                </a:solidFill>
              </a:rPr>
              <a:t>—</a:t>
            </a:r>
            <a:r>
              <a:rPr lang="ru-RU" sz="2100"/>
              <a:t>вид обязательного социального страхования, представляющий собой систему создаваемых государством правовых, экономических и организационных мер, направленных на обеспечение при наступлении страхового случая гарантий бесплатного оказания застрахованному лицу медицинской помощи за счет средств обязательного медицинского страхования в пределах территориальной программы обязательного медицинского страхования и в установленных настоящим Федеральным законом случаях в пределах базовой программы обязательного медицинского страхования</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16632"/>
            <a:ext cx="8229600" cy="1368152"/>
          </a:xfrm>
        </p:spPr>
        <p:txBody>
          <a:bodyPr/>
          <a:lstStyle/>
          <a:p>
            <a:pPr algn="ctr"/>
            <a:r>
              <a:rPr lang="ru-RU" sz="3400" dirty="0"/>
              <a:t> </a:t>
            </a:r>
            <a:r>
              <a:rPr lang="ru-RU" sz="3400" dirty="0">
                <a:solidFill>
                  <a:srgbClr val="000000"/>
                </a:solidFill>
              </a:rPr>
              <a:t>Законодательство о медицинском страховании</a:t>
            </a:r>
            <a:r>
              <a:rPr lang="ru-RU" sz="3400" dirty="0"/>
              <a:t> </a:t>
            </a:r>
          </a:p>
        </p:txBody>
      </p:sp>
      <p:sp>
        <p:nvSpPr>
          <p:cNvPr id="34819" name="Rectangle 3"/>
          <p:cNvSpPr>
            <a:spLocks noGrp="1" noChangeArrowheads="1"/>
          </p:cNvSpPr>
          <p:nvPr>
            <p:ph idx="1"/>
          </p:nvPr>
        </p:nvSpPr>
        <p:spPr>
          <a:xfrm>
            <a:off x="179512" y="1484784"/>
            <a:ext cx="8964488" cy="5373216"/>
          </a:xfrm>
        </p:spPr>
        <p:txBody>
          <a:bodyPr/>
          <a:lstStyle/>
          <a:p>
            <a:r>
              <a:rPr lang="ru-RU" sz="1400" b="1" dirty="0">
                <a:solidFill>
                  <a:srgbClr val="000000"/>
                </a:solidFill>
                <a:latin typeface="Times New Roman" panose="02020603050405020304" pitchFamily="18" charset="0"/>
                <a:cs typeface="Times New Roman" panose="02020603050405020304" pitchFamily="18" charset="0"/>
              </a:rPr>
              <a:t>Основными среди принятых нормативных актов </a:t>
            </a:r>
            <a:r>
              <a:rPr lang="ru-RU" sz="1400" b="1" dirty="0" err="1">
                <a:solidFill>
                  <a:srgbClr val="000000"/>
                </a:solidFill>
                <a:latin typeface="Times New Roman" panose="02020603050405020304" pitchFamily="18" charset="0"/>
                <a:cs typeface="Times New Roman" panose="02020603050405020304" pitchFamily="18" charset="0"/>
              </a:rPr>
              <a:t>явлется</a:t>
            </a:r>
            <a:r>
              <a:rPr lang="ru-RU" sz="1400" b="1" dirty="0">
                <a:solidFill>
                  <a:srgbClr val="000000"/>
                </a:solidFill>
                <a:latin typeface="Times New Roman" panose="02020603050405020304" pitchFamily="18" charset="0"/>
                <a:cs typeface="Times New Roman" panose="02020603050405020304" pitchFamily="18" charset="0"/>
              </a:rPr>
              <a:t>:</a:t>
            </a:r>
          </a:p>
          <a:p>
            <a:r>
              <a:rPr lang="ru-RU" sz="1400" dirty="0" err="1">
                <a:solidFill>
                  <a:srgbClr val="000000"/>
                </a:solidFill>
                <a:latin typeface="Times New Roman" panose="02020603050405020304" pitchFamily="18" charset="0"/>
                <a:cs typeface="Times New Roman" panose="02020603050405020304" pitchFamily="18" charset="0"/>
              </a:rPr>
              <a:t>Кониституция</a:t>
            </a:r>
            <a:r>
              <a:rPr lang="ru-RU" sz="1400" dirty="0">
                <a:solidFill>
                  <a:srgbClr val="000000"/>
                </a:solidFill>
                <a:latin typeface="Times New Roman" panose="02020603050405020304" pitchFamily="18" charset="0"/>
                <a:cs typeface="Times New Roman" panose="02020603050405020304" pitchFamily="18" charset="0"/>
              </a:rPr>
              <a:t> РФ (ст.41)</a:t>
            </a:r>
          </a:p>
          <a:p>
            <a:r>
              <a:rPr lang="ru-RU" sz="1400" dirty="0">
                <a:solidFill>
                  <a:srgbClr val="000000"/>
                </a:solidFill>
                <a:latin typeface="Times New Roman" panose="02020603050405020304" pitchFamily="18" charset="0"/>
                <a:cs typeface="Times New Roman" panose="02020603050405020304" pitchFamily="18" charset="0"/>
              </a:rPr>
              <a:t> Закон РФ «Об обязательном  медицинском страховании граждан в РФ» от 29 ноября 2010 года N 326-ФЗ</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К закону </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 </a:t>
            </a:r>
            <a:r>
              <a:rPr lang="ru-RU" sz="1400" dirty="0" err="1">
                <a:solidFill>
                  <a:srgbClr val="000000"/>
                </a:solidFill>
                <a:latin typeface="Times New Roman" panose="02020603050405020304" pitchFamily="18" charset="0"/>
                <a:cs typeface="Times New Roman" panose="02020603050405020304" pitchFamily="18" charset="0"/>
              </a:rPr>
              <a:t>N</a:t>
            </a:r>
            <a:r>
              <a:rPr lang="ru-RU" sz="1400" dirty="0">
                <a:solidFill>
                  <a:srgbClr val="000000"/>
                </a:solidFill>
                <a:latin typeface="Times New Roman" panose="02020603050405020304" pitchFamily="18" charset="0"/>
                <a:cs typeface="Times New Roman" panose="02020603050405020304" pitchFamily="18" charset="0"/>
              </a:rPr>
              <a:t> 326-ФЗ</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принято порядка 700 подзаконных актов, среди них</a:t>
            </a:r>
          </a:p>
          <a:p>
            <a:r>
              <a:rPr lang="ru-RU" sz="1400" dirty="0">
                <a:latin typeface="Times New Roman" panose="02020603050405020304" pitchFamily="18" charset="0"/>
                <a:cs typeface="Times New Roman" panose="02020603050405020304" pitchFamily="18" charset="0"/>
              </a:rPr>
              <a:t>ПОСТАНОВЛЕНИЕ Правительства </a:t>
            </a:r>
            <a:r>
              <a:rPr lang="ru-RU" sz="1400" dirty="0" err="1">
                <a:latin typeface="Times New Roman" panose="02020603050405020304" pitchFamily="18" charset="0"/>
                <a:cs typeface="Times New Roman" panose="02020603050405020304" pitchFamily="18" charset="0"/>
              </a:rPr>
              <a:t>Российскои</a:t>
            </a:r>
            <a:r>
              <a:rPr lang="ru-RU" sz="1400" dirty="0">
                <a:latin typeface="Times New Roman" panose="02020603050405020304" pitchFamily="18" charset="0"/>
                <a:cs typeface="Times New Roman" panose="02020603050405020304" pitchFamily="18" charset="0"/>
              </a:rPr>
              <a:t>̆ Федерации от 10 декабря 2018 г. </a:t>
            </a:r>
            <a:r>
              <a:rPr lang="ru-RU" sz="1400" dirty="0" err="1">
                <a:latin typeface="Times New Roman" panose="02020603050405020304" pitchFamily="18" charset="0"/>
                <a:cs typeface="Times New Roman" panose="02020603050405020304" pitchFamily="18" charset="0"/>
              </a:rPr>
              <a:t>No</a:t>
            </a:r>
            <a:r>
              <a:rPr lang="ru-RU" sz="1400" dirty="0">
                <a:latin typeface="Times New Roman" panose="02020603050405020304" pitchFamily="18" charset="0"/>
                <a:cs typeface="Times New Roman" panose="02020603050405020304" pitchFamily="18" charset="0"/>
              </a:rPr>
              <a:t> 1506 </a:t>
            </a:r>
          </a:p>
          <a:p>
            <a:pPr marL="0" indent="0">
              <a:buNone/>
            </a:pPr>
            <a:r>
              <a:rPr lang="ru-RU" sz="1400" dirty="0">
                <a:latin typeface="Times New Roman" panose="02020603050405020304" pitchFamily="18" charset="0"/>
                <a:cs typeface="Times New Roman" panose="02020603050405020304" pitchFamily="18" charset="0"/>
              </a:rPr>
              <a:t>Программа государственных гарантий бесплатного оказания гражданам медицинской помощи на 2019 год и на плановый период 2020 и 2021 годов</a:t>
            </a:r>
            <a:endParaRPr lang="ru-RU" sz="1400" dirty="0">
              <a:solidFill>
                <a:srgbClr val="000000"/>
              </a:solidFill>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Распоряжение Правительства </a:t>
            </a:r>
            <a:r>
              <a:rPr lang="ru-RU" sz="1400" dirty="0" err="1">
                <a:latin typeface="Times New Roman" panose="02020603050405020304" pitchFamily="18" charset="0"/>
                <a:cs typeface="Times New Roman" panose="02020603050405020304" pitchFamily="18" charset="0"/>
              </a:rPr>
              <a:t>Российскои</a:t>
            </a:r>
            <a:r>
              <a:rPr lang="ru-RU" sz="1400" dirty="0">
                <a:latin typeface="Times New Roman" panose="02020603050405020304" pitchFamily="18" charset="0"/>
                <a:cs typeface="Times New Roman" panose="02020603050405020304" pitchFamily="18" charset="0"/>
              </a:rPr>
              <a:t>̆ Федерации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от 10 декабря 2018 г. </a:t>
            </a:r>
            <a:r>
              <a:rPr lang="ru-RU" sz="1400" dirty="0" err="1">
                <a:latin typeface="Times New Roman" panose="02020603050405020304" pitchFamily="18" charset="0"/>
                <a:cs typeface="Times New Roman" panose="02020603050405020304" pitchFamily="18" charset="0"/>
              </a:rPr>
              <a:t>No</a:t>
            </a:r>
            <a:r>
              <a:rPr lang="ru-RU" sz="1400" dirty="0">
                <a:latin typeface="Times New Roman" panose="02020603050405020304" pitchFamily="18" charset="0"/>
                <a:cs typeface="Times New Roman" panose="02020603050405020304" pitchFamily="18" charset="0"/>
              </a:rPr>
              <a:t> 2738-р «Перечень жизненно необходимых и </a:t>
            </a:r>
            <a:r>
              <a:rPr lang="ru-RU" sz="1400" dirty="0" err="1">
                <a:latin typeface="Times New Roman" panose="02020603050405020304" pitchFamily="18" charset="0"/>
                <a:cs typeface="Times New Roman" panose="02020603050405020304" pitchFamily="18" charset="0"/>
              </a:rPr>
              <a:t>важнейших</a:t>
            </a:r>
            <a:r>
              <a:rPr lang="ru-RU" sz="1400" dirty="0">
                <a:latin typeface="Times New Roman" panose="02020603050405020304" pitchFamily="18" charset="0"/>
                <a:cs typeface="Times New Roman" panose="02020603050405020304" pitchFamily="18" charset="0"/>
              </a:rPr>
              <a:t> лекарственных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препаратов для медицинского применения на 2019 год» </a:t>
            </a:r>
          </a:p>
          <a:p>
            <a:r>
              <a:rPr lang="ru-RU" sz="1400" dirty="0">
                <a:latin typeface="Times New Roman" panose="02020603050405020304" pitchFamily="18" charset="0"/>
                <a:cs typeface="Times New Roman" panose="02020603050405020304" pitchFamily="18" charset="0"/>
              </a:rPr>
              <a:t>Приказ МЗ РФ 203н от 10.05.2017г. ОБ УТВЕРЖДЕНИИ КРИТЕРИЕВ ОЦЕНКИ КАЧЕСТВА МЕДИЦИНСКОЙ ПОМОЩИ</a:t>
            </a:r>
          </a:p>
          <a:p>
            <a:r>
              <a:rPr lang="ru-RU" sz="1400" dirty="0">
                <a:latin typeface="Times New Roman" panose="02020603050405020304" pitchFamily="18" charset="0"/>
                <a:cs typeface="Times New Roman" panose="02020603050405020304" pitchFamily="18" charset="0"/>
              </a:rPr>
              <a:t>Письмо ФФ ОМС № 12708126-2/и от 27.12.2016г. «Методические рекомендации по способам оплаты медицинской помощи за счёт средств ОМС», «Материалы по КСГ на 2017г.»</a:t>
            </a:r>
          </a:p>
          <a:p>
            <a:r>
              <a:rPr lang="ru-RU" sz="1400" dirty="0">
                <a:latin typeface="Times New Roman" panose="02020603050405020304" pitchFamily="18" charset="0"/>
                <a:cs typeface="Times New Roman" panose="02020603050405020304" pitchFamily="18" charset="0"/>
              </a:rPr>
              <a:t>Региональные документы</a:t>
            </a:r>
          </a:p>
          <a:p>
            <a:r>
              <a:rPr lang="ru-RU" sz="1400" dirty="0">
                <a:latin typeface="Times New Roman" panose="02020603050405020304" pitchFamily="18" charset="0"/>
                <a:cs typeface="Times New Roman" panose="02020603050405020304" pitchFamily="18" charset="0"/>
              </a:rPr>
              <a:t>Территориальная программа государственных гарантий бесплатного оказания гражданам на территории Оренбургской области медицинской помощи на 2019 год и на плановый период 2020 и 2021 годов</a:t>
            </a:r>
          </a:p>
          <a:p>
            <a:r>
              <a:rPr lang="ru-RU" sz="1400" dirty="0">
                <a:latin typeface="Times New Roman" panose="02020603050405020304" pitchFamily="18" charset="0"/>
                <a:cs typeface="Times New Roman" panose="02020603050405020304" pitchFamily="18" charset="0"/>
              </a:rPr>
              <a:t>Тарифное соглашение в системе ОМС Оренбургской области на 2019 год</a:t>
            </a:r>
            <a:br>
              <a:rPr lang="ru-RU" sz="1400" dirty="0"/>
            </a:br>
            <a:endParaRPr lang="ru-RU" sz="1400" dirty="0">
              <a:solidFill>
                <a:srgbClr val="000000"/>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rgbClr val="000000"/>
                </a:solidFill>
              </a:rPr>
              <a:t>Законодательство о медицинском страховании</a:t>
            </a:r>
            <a:endParaRPr lang="ru-RU" dirty="0"/>
          </a:p>
        </p:txBody>
      </p:sp>
      <p:sp>
        <p:nvSpPr>
          <p:cNvPr id="3" name="Объект 2"/>
          <p:cNvSpPr>
            <a:spLocks noGrp="1"/>
          </p:cNvSpPr>
          <p:nvPr>
            <p:ph idx="1"/>
          </p:nvPr>
        </p:nvSpPr>
        <p:spPr/>
        <p:txBody>
          <a:bodyPr/>
          <a:lstStyle/>
          <a:p>
            <a:r>
              <a:rPr lang="ru-RU" dirty="0"/>
              <a:t> </a:t>
            </a:r>
            <a:r>
              <a:rPr lang="ru-RU" sz="1400" dirty="0"/>
              <a:t>Федеральный закон от 03.07.2016 N 243-ФЗ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243-ФЗ) </a:t>
            </a:r>
          </a:p>
          <a:p>
            <a:r>
              <a:rPr lang="ru-RU" sz="1400" dirty="0"/>
              <a:t> Федеральный закон от 03.07.2016 N 250-ФЗ "О внесении изменений в отдельные законодательные акты Российской Федерации и признании утратившими силу отдельных законодательных актов (положений законодательных актов) Российской Федерации в связи с принятием Федерального закона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250-ФЗ)</a:t>
            </a:r>
          </a:p>
          <a:p>
            <a:endParaRPr lang="ru-RU" sz="1400" dirty="0"/>
          </a:p>
          <a:p>
            <a:endParaRPr lang="ru-RU" sz="1400" dirty="0"/>
          </a:p>
        </p:txBody>
      </p:sp>
    </p:spTree>
    <p:extLst>
      <p:ext uri="{BB962C8B-B14F-4D97-AF65-F5344CB8AC3E}">
        <p14:creationId xmlns:p14="http://schemas.microsoft.com/office/powerpoint/2010/main" val="31697973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4675" y="304800"/>
            <a:ext cx="8001000" cy="915988"/>
          </a:xfrm>
        </p:spPr>
        <p:txBody>
          <a:bodyPr/>
          <a:lstStyle/>
          <a:p>
            <a:pPr algn="ctr"/>
            <a:r>
              <a:rPr lang="ru-RU" sz="4000" dirty="0">
                <a:solidFill>
                  <a:srgbClr val="000000"/>
                </a:solidFill>
              </a:rPr>
              <a:t>основные понятия:</a:t>
            </a:r>
            <a:r>
              <a:rPr lang="ru-RU" sz="4000" dirty="0"/>
              <a:t> </a:t>
            </a:r>
          </a:p>
        </p:txBody>
      </p:sp>
      <p:sp>
        <p:nvSpPr>
          <p:cNvPr id="64515" name="Rectangle 3"/>
          <p:cNvSpPr>
            <a:spLocks noGrp="1" noChangeArrowheads="1"/>
          </p:cNvSpPr>
          <p:nvPr>
            <p:ph idx="1"/>
          </p:nvPr>
        </p:nvSpPr>
        <p:spPr>
          <a:xfrm>
            <a:off x="457200" y="1196982"/>
            <a:ext cx="8686800" cy="5661025"/>
          </a:xfrm>
        </p:spPr>
        <p:txBody>
          <a:bodyPr/>
          <a:lstStyle/>
          <a:p>
            <a:pPr>
              <a:lnSpc>
                <a:spcPct val="80000"/>
              </a:lnSpc>
            </a:pPr>
            <a:r>
              <a:rPr lang="ru-RU" sz="2100" i="1" dirty="0">
                <a:solidFill>
                  <a:srgbClr val="000000"/>
                </a:solidFill>
              </a:rPr>
              <a:t>социальный страховой риск</a:t>
            </a:r>
            <a:r>
              <a:rPr lang="ru-RU" sz="2100" dirty="0">
                <a:solidFill>
                  <a:srgbClr val="000000"/>
                </a:solidFill>
              </a:rPr>
              <a:t> Необходимость получения медицинской и лекарственной помощи является социальным страховым риском, подлежащему обязательному медицинскому страхованию. </a:t>
            </a:r>
            <a:br>
              <a:rPr lang="ru-RU" sz="2100" dirty="0">
                <a:solidFill>
                  <a:srgbClr val="000000"/>
                </a:solidFill>
              </a:rPr>
            </a:br>
            <a:endParaRPr lang="ru-RU" sz="2100" dirty="0">
              <a:solidFill>
                <a:srgbClr val="000000"/>
              </a:solidFill>
            </a:endParaRPr>
          </a:p>
          <a:p>
            <a:pPr>
              <a:lnSpc>
                <a:spcPct val="80000"/>
              </a:lnSpc>
            </a:pPr>
            <a:r>
              <a:rPr lang="ru-RU" sz="2100" i="1" dirty="0">
                <a:solidFill>
                  <a:srgbClr val="000000"/>
                </a:solidFill>
              </a:rPr>
              <a:t>гарантированная медицинская помощь —</a:t>
            </a:r>
            <a:r>
              <a:rPr lang="ru-RU" sz="2100" dirty="0">
                <a:solidFill>
                  <a:srgbClr val="000000"/>
                </a:solidFill>
              </a:rPr>
              <a:t> гарантированный объем бесплатной медицинской помощи, предоставляемый в соответствии с программой обязательного медицинского страхования, являющейся составной частью Программы государственных гарантий оказания гражданам Российской Федерации бесплатной медицинской помощи, а также федеральными и территориальными программами дополнительного медицинского и лекарственного страхования</a:t>
            </a:r>
            <a:br>
              <a:rPr lang="ru-RU" sz="2100" dirty="0">
                <a:solidFill>
                  <a:srgbClr val="000000"/>
                </a:solidFill>
              </a:rPr>
            </a:br>
            <a:endParaRPr lang="ru-RU" sz="2100" dirty="0">
              <a:solidFill>
                <a:srgbClr val="000000"/>
              </a:solidFill>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ru-RU" sz="4000" dirty="0"/>
              <a:t>страховой случай</a:t>
            </a:r>
          </a:p>
        </p:txBody>
      </p:sp>
      <p:sp>
        <p:nvSpPr>
          <p:cNvPr id="110595" name="Rectangle 3"/>
          <p:cNvSpPr>
            <a:spLocks noGrp="1" noChangeArrowheads="1"/>
          </p:cNvSpPr>
          <p:nvPr>
            <p:ph idx="1"/>
          </p:nvPr>
        </p:nvSpPr>
        <p:spPr/>
        <p:txBody>
          <a:bodyPr/>
          <a:lstStyle/>
          <a:p>
            <a:r>
              <a:rPr lang="ru-RU" sz="2400" dirty="0"/>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страховое обеспечение по обязательному медицинскому страхованию</a:t>
            </a:r>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2.xml><?xml version="1.0" encoding="utf-8"?>
<a:theme xmlns:a="http://schemas.openxmlformats.org/drawingml/2006/main" name="4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3.xml><?xml version="1.0" encoding="utf-8"?>
<a:theme xmlns:a="http://schemas.openxmlformats.org/drawingml/2006/main" name="5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4.xml><?xml version="1.0" encoding="utf-8"?>
<a:theme xmlns:a="http://schemas.openxmlformats.org/drawingml/2006/main" name="6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5.xml><?xml version="1.0" encoding="utf-8"?>
<a:theme xmlns:a="http://schemas.openxmlformats.org/drawingml/2006/main" name="7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TotalTime>
  <Words>3159</Words>
  <Application>Microsoft Macintosh PowerPoint</Application>
  <PresentationFormat>Экран (4:3)</PresentationFormat>
  <Paragraphs>318</Paragraphs>
  <Slides>43</Slides>
  <Notes>26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43</vt:i4>
      </vt:variant>
    </vt:vector>
  </HeadingPairs>
  <TitlesOfParts>
    <vt:vector size="56" baseType="lpstr">
      <vt:lpstr>Arial</vt:lpstr>
      <vt:lpstr>Arial Cyr</vt:lpstr>
      <vt:lpstr>Calibri</vt:lpstr>
      <vt:lpstr>Tahoma</vt:lpstr>
      <vt:lpstr>Times New Roman</vt:lpstr>
      <vt:lpstr>Verdana</vt:lpstr>
      <vt:lpstr>Wingdings</vt:lpstr>
      <vt:lpstr>Wingdings 2</vt:lpstr>
      <vt:lpstr>3_Слайды</vt:lpstr>
      <vt:lpstr>4_Слайды</vt:lpstr>
      <vt:lpstr>5_Слайды</vt:lpstr>
      <vt:lpstr>6_Слайды</vt:lpstr>
      <vt:lpstr>7_Слайды</vt:lpstr>
      <vt:lpstr>Страхование в медицине</vt:lpstr>
      <vt:lpstr>Презентация PowerPoint</vt:lpstr>
      <vt:lpstr>Презентация PowerPoint</vt:lpstr>
      <vt:lpstr>Презентация PowerPoint</vt:lpstr>
      <vt:lpstr>Обязательное медицинское страхование</vt:lpstr>
      <vt:lpstr> Законодательство о медицинском страховании </vt:lpstr>
      <vt:lpstr>Законодательство о медицинском страховании</vt:lpstr>
      <vt:lpstr>основные понятия: </vt:lpstr>
      <vt:lpstr>страховой случай</vt:lpstr>
      <vt:lpstr>Презентация PowerPoint</vt:lpstr>
      <vt:lpstr>   страховые взносы на обязательное медицинское страхование</vt:lpstr>
      <vt:lpstr>Размер страховых взносов</vt:lpstr>
      <vt:lpstr>Программа государственных гарантий бесплатного оказания гражданам медицинской помощи на 2019 год и на плановый период 2020 и 2021 годов</vt:lpstr>
      <vt:lpstr>программа обязательного медицинского страхования</vt:lpstr>
      <vt:lpstr>Статья 9. Субъекты обязательного медицинского страхования и участники обязательного медицинского страхования </vt:lpstr>
      <vt:lpstr>Страхователи</vt:lpstr>
      <vt:lpstr>Страховщик</vt:lpstr>
      <vt:lpstr>Фонды медицинского страхования</vt:lpstr>
      <vt:lpstr>Презентация PowerPoint</vt:lpstr>
      <vt:lpstr>Презентация PowerPoint</vt:lpstr>
      <vt:lpstr>              Структура ТФОМС Оренбургской области </vt:lpstr>
      <vt:lpstr>Доходы бюджета ТФОМС Оренбургской области</vt:lpstr>
      <vt:lpstr>Администрирование страховых взносов на ОМС  неработающего населения</vt:lpstr>
      <vt:lpstr>Финансирование территориальной программы ОМС  по видам медицинской помощи в 2016 -2018 гг.</vt:lpstr>
      <vt:lpstr>Показатели реализации территориальной программы ОМС в 2017 году</vt:lpstr>
      <vt:lpstr>Презентация PowerPoint</vt:lpstr>
      <vt:lpstr>Динамика обоснованных жалоб застрахованных лиц  в Оренбургской области  за 2016-2017 гг.</vt:lpstr>
      <vt:lpstr>Застрахованные в ОМС граждане </vt:lpstr>
      <vt:lpstr>              Статья 16. Права и обязанности застрахованных лиц </vt:lpstr>
      <vt:lpstr> Застрахованные лица обязаны:</vt:lpstr>
      <vt:lpstr>NB!</vt:lpstr>
      <vt:lpstr>           </vt:lpstr>
      <vt:lpstr>Презентация PowerPoint</vt:lpstr>
      <vt:lpstr> МО</vt:lpstr>
      <vt:lpstr>Презентация PowerPoint</vt:lpstr>
      <vt:lpstr>Страховой медицинский полис </vt:lpstr>
      <vt:lpstr>Презентация PowerPoint</vt:lpstr>
      <vt:lpstr>Договор о финансовом обеспечении обязательного медицинского страхования  </vt:lpstr>
      <vt:lpstr>    </vt:lpstr>
      <vt:lpstr> ТАРИФНОЕ СОГЛАШЕНИЕ  в системе обязательного медицинского страхования граждан  в Оренбургской области на 2019 год</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Страхование в медицине</dc:title>
  <dc:creator>Inna</dc:creator>
  <cp:lastModifiedBy>igrezina@gmail.com</cp:lastModifiedBy>
  <cp:revision>109</cp:revision>
  <dcterms:created xsi:type="dcterms:W3CDTF">2009-03-13T17:37:05Z</dcterms:created>
  <dcterms:modified xsi:type="dcterms:W3CDTF">2020-03-17T18:22:31Z</dcterms:modified>
</cp:coreProperties>
</file>